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handoutMasterIdLst>
    <p:handoutMasterId r:id="rId108"/>
  </p:handoutMasterIdLst>
  <p:sldIdLst>
    <p:sldId id="256" r:id="rId2"/>
    <p:sldId id="377" r:id="rId3"/>
    <p:sldId id="285" r:id="rId4"/>
    <p:sldId id="343" r:id="rId5"/>
    <p:sldId id="349" r:id="rId6"/>
    <p:sldId id="355" r:id="rId7"/>
    <p:sldId id="334" r:id="rId8"/>
    <p:sldId id="257" r:id="rId9"/>
    <p:sldId id="286" r:id="rId10"/>
    <p:sldId id="258" r:id="rId11"/>
    <p:sldId id="331" r:id="rId12"/>
    <p:sldId id="288" r:id="rId13"/>
    <p:sldId id="289" r:id="rId14"/>
    <p:sldId id="353" r:id="rId15"/>
    <p:sldId id="290" r:id="rId16"/>
    <p:sldId id="291" r:id="rId17"/>
    <p:sldId id="293" r:id="rId18"/>
    <p:sldId id="294" r:id="rId19"/>
    <p:sldId id="352" r:id="rId20"/>
    <p:sldId id="295" r:id="rId21"/>
    <p:sldId id="296" r:id="rId22"/>
    <p:sldId id="298" r:id="rId23"/>
    <p:sldId id="303" r:id="rId24"/>
    <p:sldId id="356" r:id="rId25"/>
    <p:sldId id="266" r:id="rId26"/>
    <p:sldId id="263" r:id="rId27"/>
    <p:sldId id="281" r:id="rId28"/>
    <p:sldId id="357" r:id="rId29"/>
    <p:sldId id="350" r:id="rId30"/>
    <p:sldId id="351" r:id="rId31"/>
    <p:sldId id="282" r:id="rId32"/>
    <p:sldId id="264" r:id="rId33"/>
    <p:sldId id="259" r:id="rId34"/>
    <p:sldId id="283" r:id="rId35"/>
    <p:sldId id="284" r:id="rId36"/>
    <p:sldId id="262" r:id="rId37"/>
    <p:sldId id="332" r:id="rId38"/>
    <p:sldId id="265" r:id="rId39"/>
    <p:sldId id="337" r:id="rId40"/>
    <p:sldId id="333" r:id="rId41"/>
    <p:sldId id="340" r:id="rId42"/>
    <p:sldId id="341" r:id="rId43"/>
    <p:sldId id="354" r:id="rId44"/>
    <p:sldId id="376" r:id="rId45"/>
    <p:sldId id="369" r:id="rId46"/>
    <p:sldId id="374" r:id="rId47"/>
    <p:sldId id="380" r:id="rId48"/>
    <p:sldId id="371" r:id="rId49"/>
    <p:sldId id="287" r:id="rId50"/>
    <p:sldId id="372" r:id="rId51"/>
    <p:sldId id="381" r:id="rId52"/>
    <p:sldId id="378" r:id="rId53"/>
    <p:sldId id="379" r:id="rId54"/>
    <p:sldId id="358" r:id="rId55"/>
    <p:sldId id="359" r:id="rId56"/>
    <p:sldId id="360" r:id="rId57"/>
    <p:sldId id="267" r:id="rId58"/>
    <p:sldId id="361" r:id="rId59"/>
    <p:sldId id="373" r:id="rId60"/>
    <p:sldId id="362" r:id="rId61"/>
    <p:sldId id="276" r:id="rId62"/>
    <p:sldId id="268" r:id="rId63"/>
    <p:sldId id="269" r:id="rId64"/>
    <p:sldId id="277" r:id="rId65"/>
    <p:sldId id="270" r:id="rId66"/>
    <p:sldId id="271" r:id="rId67"/>
    <p:sldId id="272" r:id="rId68"/>
    <p:sldId id="274" r:id="rId69"/>
    <p:sldId id="275" r:id="rId70"/>
    <p:sldId id="278" r:id="rId71"/>
    <p:sldId id="279" r:id="rId72"/>
    <p:sldId id="280" r:id="rId73"/>
    <p:sldId id="363" r:id="rId74"/>
    <p:sldId id="383" r:id="rId75"/>
    <p:sldId id="364" r:id="rId76"/>
    <p:sldId id="365" r:id="rId77"/>
    <p:sldId id="260" r:id="rId78"/>
    <p:sldId id="261" r:id="rId79"/>
    <p:sldId id="366" r:id="rId80"/>
    <p:sldId id="367" r:id="rId81"/>
    <p:sldId id="368" r:id="rId82"/>
    <p:sldId id="338" r:id="rId83"/>
    <p:sldId id="342" r:id="rId84"/>
    <p:sldId id="309" r:id="rId85"/>
    <p:sldId id="310" r:id="rId86"/>
    <p:sldId id="311" r:id="rId87"/>
    <p:sldId id="312" r:id="rId88"/>
    <p:sldId id="313" r:id="rId89"/>
    <p:sldId id="314" r:id="rId90"/>
    <p:sldId id="315" r:id="rId91"/>
    <p:sldId id="316" r:id="rId92"/>
    <p:sldId id="317" r:id="rId93"/>
    <p:sldId id="318" r:id="rId94"/>
    <p:sldId id="319" r:id="rId95"/>
    <p:sldId id="320" r:id="rId96"/>
    <p:sldId id="321" r:id="rId97"/>
    <p:sldId id="322" r:id="rId98"/>
    <p:sldId id="323" r:id="rId99"/>
    <p:sldId id="324" r:id="rId100"/>
    <p:sldId id="325" r:id="rId101"/>
    <p:sldId id="326" r:id="rId102"/>
    <p:sldId id="327" r:id="rId103"/>
    <p:sldId id="328" r:id="rId104"/>
    <p:sldId id="329" r:id="rId105"/>
    <p:sldId id="330" r:id="rId10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AF360A-A4EA-4C37-9949-740B64CF5749}">
          <p14:sldIdLst>
            <p14:sldId id="256"/>
            <p14:sldId id="377"/>
            <p14:sldId id="285"/>
            <p14:sldId id="343"/>
            <p14:sldId id="349"/>
            <p14:sldId id="355"/>
            <p14:sldId id="334"/>
            <p14:sldId id="257"/>
            <p14:sldId id="286"/>
            <p14:sldId id="258"/>
            <p14:sldId id="331"/>
            <p14:sldId id="288"/>
            <p14:sldId id="289"/>
            <p14:sldId id="353"/>
            <p14:sldId id="290"/>
            <p14:sldId id="291"/>
            <p14:sldId id="293"/>
            <p14:sldId id="294"/>
            <p14:sldId id="352"/>
            <p14:sldId id="295"/>
            <p14:sldId id="296"/>
            <p14:sldId id="298"/>
            <p14:sldId id="303"/>
            <p14:sldId id="356"/>
            <p14:sldId id="266"/>
            <p14:sldId id="263"/>
            <p14:sldId id="281"/>
            <p14:sldId id="357"/>
            <p14:sldId id="350"/>
            <p14:sldId id="351"/>
            <p14:sldId id="282"/>
            <p14:sldId id="264"/>
            <p14:sldId id="259"/>
            <p14:sldId id="283"/>
            <p14:sldId id="284"/>
            <p14:sldId id="262"/>
            <p14:sldId id="332"/>
            <p14:sldId id="265"/>
            <p14:sldId id="337"/>
            <p14:sldId id="333"/>
            <p14:sldId id="340"/>
            <p14:sldId id="341"/>
            <p14:sldId id="354"/>
          </p14:sldIdLst>
        </p14:section>
        <p14:section name="Post Processing" id="{8E93A9A0-793E-41CA-8287-8F1068060286}">
          <p14:sldIdLst>
            <p14:sldId id="376"/>
            <p14:sldId id="369"/>
            <p14:sldId id="374"/>
            <p14:sldId id="380"/>
            <p14:sldId id="371"/>
            <p14:sldId id="287"/>
            <p14:sldId id="372"/>
            <p14:sldId id="381"/>
          </p14:sldIdLst>
        </p14:section>
        <p14:section name="Practical" id="{683A3340-A94B-44A8-B963-D69E31339F70}">
          <p14:sldIdLst>
            <p14:sldId id="378"/>
            <p14:sldId id="379"/>
          </p14:sldIdLst>
        </p14:section>
        <p14:section name="Form Printing" id="{E918512A-1A62-4F82-9310-67F3882C3432}">
          <p14:sldIdLst>
            <p14:sldId id="358"/>
            <p14:sldId id="359"/>
            <p14:sldId id="360"/>
            <p14:sldId id="267"/>
            <p14:sldId id="361"/>
            <p14:sldId id="373"/>
            <p14:sldId id="362"/>
            <p14:sldId id="276"/>
            <p14:sldId id="268"/>
            <p14:sldId id="269"/>
            <p14:sldId id="277"/>
            <p14:sldId id="270"/>
            <p14:sldId id="271"/>
            <p14:sldId id="272"/>
            <p14:sldId id="274"/>
            <p14:sldId id="275"/>
            <p14:sldId id="278"/>
            <p14:sldId id="279"/>
            <p14:sldId id="280"/>
            <p14:sldId id="363"/>
            <p14:sldId id="383"/>
            <p14:sldId id="364"/>
            <p14:sldId id="365"/>
            <p14:sldId id="260"/>
            <p14:sldId id="261"/>
            <p14:sldId id="366"/>
            <p14:sldId id="367"/>
            <p14:sldId id="368"/>
            <p14:sldId id="338"/>
            <p14:sldId id="342"/>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12F61-9DBD-44C3-AFF4-4B92547231D9}" v="12" dt="2022-08-21T00:33:05.9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1190" y="36"/>
      </p:cViewPr>
      <p:guideLst>
        <p:guide orient="horz" pos="2160"/>
        <p:guide pos="2880"/>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3BC750FD-8CC5-4F89-A894-5D81B0BF3326}" type="datetimeFigureOut">
              <a:rPr lang="en-US" smtClean="0"/>
              <a:pPr/>
              <a:t>8/21/2022</a:t>
            </a:fld>
            <a:endParaRPr lang="en-US" dirty="0"/>
          </a:p>
        </p:txBody>
      </p:sp>
      <p:sp>
        <p:nvSpPr>
          <p:cNvPr id="4" name="Footer Placeholder 3"/>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007F99C7-0E99-4F60-A1F0-B67096C47D9A}" type="slidenum">
              <a:rPr lang="en-US" smtClean="0"/>
              <a:pPr/>
              <a:t>‹#›</a:t>
            </a:fld>
            <a:endParaRPr lang="en-US" dirty="0"/>
          </a:p>
        </p:txBody>
      </p:sp>
    </p:spTree>
    <p:extLst>
      <p:ext uri="{BB962C8B-B14F-4D97-AF65-F5344CB8AC3E}">
        <p14:creationId xmlns:p14="http://schemas.microsoft.com/office/powerpoint/2010/main" val="886097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7F85F80E-8C50-4B0D-88B9-44C426473FC0}" type="datetimeFigureOut">
              <a:rPr lang="en-US" smtClean="0"/>
              <a:pPr/>
              <a:t>8/21/2022</a:t>
            </a:fld>
            <a:endParaRPr lang="en-US" dirty="0"/>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72570C4E-462E-4FD3-9621-D870259B977B}" type="slidenum">
              <a:rPr lang="en-US" smtClean="0"/>
              <a:pPr/>
              <a:t>‹#›</a:t>
            </a:fld>
            <a:endParaRPr lang="en-US" dirty="0"/>
          </a:p>
        </p:txBody>
      </p:sp>
    </p:spTree>
    <p:extLst>
      <p:ext uri="{BB962C8B-B14F-4D97-AF65-F5344CB8AC3E}">
        <p14:creationId xmlns:p14="http://schemas.microsoft.com/office/powerpoint/2010/main" val="260650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917575" y="4415790"/>
            <a:ext cx="5046663" cy="4183380"/>
          </a:xfrm>
          <a:prstGeom prst="rect">
            <a:avLst/>
          </a:prstGeom>
        </p:spPr>
        <p:txBody>
          <a:bodyPr spcFirstLastPara="1" wrap="square" lIns="92431" tIns="46203" rIns="92431" bIns="46203" anchor="t" anchorCtr="0">
            <a:noAutofit/>
          </a:bodyPr>
          <a:lstStyle/>
          <a:p>
            <a:endParaRPr dirty="0"/>
          </a:p>
        </p:txBody>
      </p:sp>
      <p:sp>
        <p:nvSpPr>
          <p:cNvPr id="64" name="Google Shape;64;p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0530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high level review of the safety data sheet for </a:t>
            </a:r>
            <a:r>
              <a:rPr lang="en-US" dirty="0" err="1"/>
              <a:t>Formlabs</a:t>
            </a:r>
            <a:r>
              <a:rPr lang="en-US" dirty="0"/>
              <a:t> resin and its implications for </a:t>
            </a:r>
            <a:r>
              <a:rPr lang="en-US" b="1" dirty="0">
                <a:solidFill>
                  <a:srgbClr val="CC6600"/>
                </a:solidFill>
              </a:rPr>
              <a:t>your</a:t>
            </a:r>
            <a:r>
              <a:rPr lang="en-US" dirty="0"/>
              <a:t> safety.</a:t>
            </a:r>
          </a:p>
          <a:p>
            <a:r>
              <a:rPr lang="en-US" dirty="0"/>
              <a:t>More detailed reviews of each section of this SDS are included in the Appendix</a:t>
            </a:r>
          </a:p>
          <a:p>
            <a:endParaRPr lang="en-US" dirty="0"/>
          </a:p>
        </p:txBody>
      </p:sp>
      <p:sp>
        <p:nvSpPr>
          <p:cNvPr id="4" name="Slide Number Placeholder 3"/>
          <p:cNvSpPr>
            <a:spLocks noGrp="1"/>
          </p:cNvSpPr>
          <p:nvPr>
            <p:ph type="sldNum" sz="quarter" idx="5"/>
          </p:nvPr>
        </p:nvSpPr>
        <p:spPr/>
        <p:txBody>
          <a:bodyPr/>
          <a:lstStyle/>
          <a:p>
            <a:fld id="{72570C4E-462E-4FD3-9621-D870259B977B}" type="slidenum">
              <a:rPr lang="en-US" smtClean="0"/>
              <a:pPr/>
              <a:t>12</a:t>
            </a:fld>
            <a:endParaRPr lang="en-US" dirty="0"/>
          </a:p>
        </p:txBody>
      </p:sp>
    </p:spTree>
    <p:extLst>
      <p:ext uri="{BB962C8B-B14F-4D97-AF65-F5344CB8AC3E}">
        <p14:creationId xmlns:p14="http://schemas.microsoft.com/office/powerpoint/2010/main" val="226401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sz="1200" dirty="0">
                <a:latin typeface="Arial" charset="0"/>
                <a:cs typeface="Arial" charset="0"/>
              </a:rPr>
              <a:t>The </a:t>
            </a:r>
            <a:r>
              <a:rPr lang="en-US" sz="1200" dirty="0" err="1">
                <a:latin typeface="Arial" charset="0"/>
                <a:cs typeface="Arial" charset="0"/>
              </a:rPr>
              <a:t>Formlabs</a:t>
            </a:r>
            <a:r>
              <a:rPr lang="en-US" sz="1200" dirty="0">
                <a:latin typeface="Arial" charset="0"/>
                <a:cs typeface="Arial" charset="0"/>
              </a:rPr>
              <a:t> resin can be cured with a laser or a UV light.  </a:t>
            </a:r>
          </a:p>
          <a:p>
            <a:pPr>
              <a:spcBef>
                <a:spcPct val="50000"/>
              </a:spcBef>
            </a:pPr>
            <a:r>
              <a:rPr lang="en-US" sz="1200" dirty="0">
                <a:latin typeface="Arial" charset="0"/>
                <a:cs typeface="Arial" charset="0"/>
              </a:rPr>
              <a:t>There are some special concerns around the use of this light that need to be addressed.</a:t>
            </a:r>
          </a:p>
          <a:p>
            <a:endParaRPr lang="en-US" dirty="0"/>
          </a:p>
          <a:p>
            <a:endParaRPr lang="en-US" dirty="0"/>
          </a:p>
        </p:txBody>
      </p:sp>
      <p:sp>
        <p:nvSpPr>
          <p:cNvPr id="4" name="Slide Number Placeholder 3"/>
          <p:cNvSpPr>
            <a:spLocks noGrp="1"/>
          </p:cNvSpPr>
          <p:nvPr>
            <p:ph type="sldNum" sz="quarter" idx="5"/>
          </p:nvPr>
        </p:nvSpPr>
        <p:spPr/>
        <p:txBody>
          <a:bodyPr/>
          <a:lstStyle/>
          <a:p>
            <a:fld id="{72570C4E-462E-4FD3-9621-D870259B977B}" type="slidenum">
              <a:rPr lang="en-US" smtClean="0"/>
              <a:pPr/>
              <a:t>38</a:t>
            </a:fld>
            <a:endParaRPr lang="en-US" dirty="0"/>
          </a:p>
        </p:txBody>
      </p:sp>
    </p:spTree>
    <p:extLst>
      <p:ext uri="{BB962C8B-B14F-4D97-AF65-F5344CB8AC3E}">
        <p14:creationId xmlns:p14="http://schemas.microsoft.com/office/powerpoint/2010/main" val="203415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2057400" y="3886200"/>
            <a:ext cx="6400800" cy="1752600"/>
          </a:xfrm>
        </p:spPr>
        <p:txBody>
          <a:bodyPr>
            <a:normAutofit/>
          </a:bodyPr>
          <a:lstStyle>
            <a:lvl1pPr marL="0" indent="0" algn="r">
              <a:buNone/>
              <a:defRPr sz="2800">
                <a:solidFill>
                  <a:srgbClr val="CC66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59B4735B-6DE0-4565-A2C4-0A11AECFDCE6}" type="slidenum">
              <a:rPr lang="en-US" smtClean="0"/>
              <a:pPr/>
              <a:t>‹#›</a:t>
            </a:fld>
            <a:endParaRPr lang="en-US" dirty="0"/>
          </a:p>
        </p:txBody>
      </p:sp>
    </p:spTree>
    <p:extLst>
      <p:ext uri="{BB962C8B-B14F-4D97-AF65-F5344CB8AC3E}">
        <p14:creationId xmlns:p14="http://schemas.microsoft.com/office/powerpoint/2010/main" val="1077443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59B4735B-6DE0-4565-A2C4-0A11AECFDCE6}" type="slidenum">
              <a:rPr lang="en-US" smtClean="0"/>
              <a:pPr/>
              <a:t>‹#›</a:t>
            </a:fld>
            <a:endParaRPr lang="en-US" dirty="0"/>
          </a:p>
        </p:txBody>
      </p:sp>
    </p:spTree>
    <p:extLst>
      <p:ext uri="{BB962C8B-B14F-4D97-AF65-F5344CB8AC3E}">
        <p14:creationId xmlns:p14="http://schemas.microsoft.com/office/powerpoint/2010/main" val="3267890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59B4735B-6DE0-4565-A2C4-0A11AECFDCE6}" type="slidenum">
              <a:rPr lang="en-US" smtClean="0"/>
              <a:pPr/>
              <a:t>‹#›</a:t>
            </a:fld>
            <a:endParaRPr lang="en-US" dirty="0"/>
          </a:p>
        </p:txBody>
      </p:sp>
    </p:spTree>
    <p:extLst>
      <p:ext uri="{BB962C8B-B14F-4D97-AF65-F5344CB8AC3E}">
        <p14:creationId xmlns:p14="http://schemas.microsoft.com/office/powerpoint/2010/main" val="2199433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tx">
  <p:cSld name="1_Title and Content">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8650" y="365126"/>
            <a:ext cx="7886700" cy="1325563"/>
          </a:xfrm>
          <a:prstGeom prst="rect">
            <a:avLst/>
          </a:prstGeom>
          <a:noFill/>
          <a:ln>
            <a:noFill/>
          </a:ln>
        </p:spPr>
        <p:txBody>
          <a:bodyPr spcFirstLastPara="1" wrap="square" lIns="45700" tIns="45700" rIns="45700" bIns="45700" anchor="ctr" anchorCtr="0"/>
          <a:lstStyle>
            <a:lvl1pPr marR="0" lvl="0" algn="l" rtl="0">
              <a:lnSpc>
                <a:spcPct val="90000"/>
              </a:lnSpc>
              <a:spcBef>
                <a:spcPts val="0"/>
              </a:spcBef>
              <a:spcAft>
                <a:spcPts val="0"/>
              </a:spcAft>
              <a:buClr>
                <a:srgbClr val="FFFFFF"/>
              </a:buClr>
              <a:buSzPts val="4400"/>
              <a:buFont typeface="Calibri"/>
              <a:buNone/>
              <a:defRPr sz="4400" b="0" i="0" u="none" strike="noStrike" cap="none">
                <a:solidFill>
                  <a:srgbClr val="FFFFFF"/>
                </a:solidFill>
                <a:latin typeface="Calibri"/>
                <a:ea typeface="Calibri"/>
                <a:cs typeface="Calibri"/>
                <a:sym typeface="Calibri"/>
              </a:defRPr>
            </a:lvl1pPr>
            <a:lvl2pPr marR="0" lvl="1" algn="l" rtl="0">
              <a:lnSpc>
                <a:spcPct val="90000"/>
              </a:lnSpc>
              <a:spcBef>
                <a:spcPts val="0"/>
              </a:spcBef>
              <a:spcAft>
                <a:spcPts val="0"/>
              </a:spcAft>
              <a:buClr>
                <a:srgbClr val="FFFFFF"/>
              </a:buClr>
              <a:buSzPts val="4400"/>
              <a:buFont typeface="Calibri"/>
              <a:buNone/>
              <a:defRPr sz="4400" b="0" i="0" u="none" strike="noStrike" cap="none">
                <a:solidFill>
                  <a:srgbClr val="FFFFFF"/>
                </a:solidFill>
                <a:latin typeface="Calibri"/>
                <a:ea typeface="Calibri"/>
                <a:cs typeface="Calibri"/>
                <a:sym typeface="Calibri"/>
              </a:defRPr>
            </a:lvl2pPr>
            <a:lvl3pPr marR="0" lvl="2" algn="l" rtl="0">
              <a:lnSpc>
                <a:spcPct val="90000"/>
              </a:lnSpc>
              <a:spcBef>
                <a:spcPts val="0"/>
              </a:spcBef>
              <a:spcAft>
                <a:spcPts val="0"/>
              </a:spcAft>
              <a:buClr>
                <a:srgbClr val="FFFFFF"/>
              </a:buClr>
              <a:buSzPts val="4400"/>
              <a:buFont typeface="Calibri"/>
              <a:buNone/>
              <a:defRPr sz="4400" b="0" i="0" u="none" strike="noStrike" cap="none">
                <a:solidFill>
                  <a:srgbClr val="FFFFFF"/>
                </a:solidFill>
                <a:latin typeface="Calibri"/>
                <a:ea typeface="Calibri"/>
                <a:cs typeface="Calibri"/>
                <a:sym typeface="Calibri"/>
              </a:defRPr>
            </a:lvl3pPr>
            <a:lvl4pPr marR="0" lvl="3" algn="l" rtl="0">
              <a:lnSpc>
                <a:spcPct val="90000"/>
              </a:lnSpc>
              <a:spcBef>
                <a:spcPts val="0"/>
              </a:spcBef>
              <a:spcAft>
                <a:spcPts val="0"/>
              </a:spcAft>
              <a:buClr>
                <a:srgbClr val="FFFFFF"/>
              </a:buClr>
              <a:buSzPts val="4400"/>
              <a:buFont typeface="Calibri"/>
              <a:buNone/>
              <a:defRPr sz="4400" b="0" i="0" u="none" strike="noStrike" cap="none">
                <a:solidFill>
                  <a:srgbClr val="FFFFFF"/>
                </a:solidFill>
                <a:latin typeface="Calibri"/>
                <a:ea typeface="Calibri"/>
                <a:cs typeface="Calibri"/>
                <a:sym typeface="Calibri"/>
              </a:defRPr>
            </a:lvl4pPr>
            <a:lvl5pPr marR="0" lvl="4" algn="l" rtl="0">
              <a:lnSpc>
                <a:spcPct val="90000"/>
              </a:lnSpc>
              <a:spcBef>
                <a:spcPts val="0"/>
              </a:spcBef>
              <a:spcAft>
                <a:spcPts val="0"/>
              </a:spcAft>
              <a:buClr>
                <a:srgbClr val="FFFFFF"/>
              </a:buClr>
              <a:buSzPts val="4400"/>
              <a:buFont typeface="Calibri"/>
              <a:buNone/>
              <a:defRPr sz="4400" b="0" i="0" u="none" strike="noStrike" cap="none">
                <a:solidFill>
                  <a:srgbClr val="FFFFFF"/>
                </a:solidFill>
                <a:latin typeface="Calibri"/>
                <a:ea typeface="Calibri"/>
                <a:cs typeface="Calibri"/>
                <a:sym typeface="Calibri"/>
              </a:defRPr>
            </a:lvl5pPr>
            <a:lvl6pPr marR="0" lvl="5" algn="l" rtl="0">
              <a:lnSpc>
                <a:spcPct val="90000"/>
              </a:lnSpc>
              <a:spcBef>
                <a:spcPts val="0"/>
              </a:spcBef>
              <a:spcAft>
                <a:spcPts val="0"/>
              </a:spcAft>
              <a:buClr>
                <a:srgbClr val="FFFFFF"/>
              </a:buClr>
              <a:buSzPts val="4400"/>
              <a:buFont typeface="Calibri"/>
              <a:buNone/>
              <a:defRPr sz="4400" b="0" i="0" u="none" strike="noStrike" cap="none">
                <a:solidFill>
                  <a:srgbClr val="FFFFFF"/>
                </a:solidFill>
                <a:latin typeface="Calibri"/>
                <a:ea typeface="Calibri"/>
                <a:cs typeface="Calibri"/>
                <a:sym typeface="Calibri"/>
              </a:defRPr>
            </a:lvl6pPr>
            <a:lvl7pPr marR="0" lvl="6" algn="l" rtl="0">
              <a:lnSpc>
                <a:spcPct val="90000"/>
              </a:lnSpc>
              <a:spcBef>
                <a:spcPts val="0"/>
              </a:spcBef>
              <a:spcAft>
                <a:spcPts val="0"/>
              </a:spcAft>
              <a:buClr>
                <a:srgbClr val="FFFFFF"/>
              </a:buClr>
              <a:buSzPts val="4400"/>
              <a:buFont typeface="Calibri"/>
              <a:buNone/>
              <a:defRPr sz="4400" b="0" i="0" u="none" strike="noStrike" cap="none">
                <a:solidFill>
                  <a:srgbClr val="FFFFFF"/>
                </a:solidFill>
                <a:latin typeface="Calibri"/>
                <a:ea typeface="Calibri"/>
                <a:cs typeface="Calibri"/>
                <a:sym typeface="Calibri"/>
              </a:defRPr>
            </a:lvl7pPr>
            <a:lvl8pPr marR="0" lvl="7" algn="l" rtl="0">
              <a:lnSpc>
                <a:spcPct val="90000"/>
              </a:lnSpc>
              <a:spcBef>
                <a:spcPts val="0"/>
              </a:spcBef>
              <a:spcAft>
                <a:spcPts val="0"/>
              </a:spcAft>
              <a:buClr>
                <a:srgbClr val="FFFFFF"/>
              </a:buClr>
              <a:buSzPts val="4400"/>
              <a:buFont typeface="Calibri"/>
              <a:buNone/>
              <a:defRPr sz="4400" b="0" i="0" u="none" strike="noStrike" cap="none">
                <a:solidFill>
                  <a:srgbClr val="FFFFFF"/>
                </a:solidFill>
                <a:latin typeface="Calibri"/>
                <a:ea typeface="Calibri"/>
                <a:cs typeface="Calibri"/>
                <a:sym typeface="Calibri"/>
              </a:defRPr>
            </a:lvl8pPr>
            <a:lvl9pPr marR="0" lvl="8" algn="l" rtl="0">
              <a:lnSpc>
                <a:spcPct val="90000"/>
              </a:lnSpc>
              <a:spcBef>
                <a:spcPts val="0"/>
              </a:spcBef>
              <a:spcAft>
                <a:spcPts val="0"/>
              </a:spcAft>
              <a:buClr>
                <a:srgbClr val="FFFFFF"/>
              </a:buClr>
              <a:buSzPts val="4400"/>
              <a:buFont typeface="Calibri"/>
              <a:buNone/>
              <a:defRPr sz="4400" b="0" i="0" u="none" strike="noStrike" cap="none">
                <a:solidFill>
                  <a:srgbClr val="FFFFFF"/>
                </a:solidFill>
                <a:latin typeface="Calibri"/>
                <a:ea typeface="Calibri"/>
                <a:cs typeface="Calibri"/>
                <a:sym typeface="Calibri"/>
              </a:defRPr>
            </a:lvl9pPr>
          </a:lstStyle>
          <a:p>
            <a:endParaRPr/>
          </a:p>
        </p:txBody>
      </p:sp>
      <p:sp>
        <p:nvSpPr>
          <p:cNvPr id="15" name="Google Shape;15;p3"/>
          <p:cNvSpPr txBox="1">
            <a:spLocks noGrp="1"/>
          </p:cNvSpPr>
          <p:nvPr>
            <p:ph type="body" idx="1"/>
          </p:nvPr>
        </p:nvSpPr>
        <p:spPr>
          <a:xfrm>
            <a:off x="628650" y="1825625"/>
            <a:ext cx="7886700" cy="4351338"/>
          </a:xfrm>
          <a:prstGeom prst="rect">
            <a:avLst/>
          </a:prstGeom>
          <a:noFill/>
          <a:ln>
            <a:noFill/>
          </a:ln>
        </p:spPr>
        <p:txBody>
          <a:bodyPr spcFirstLastPara="1" wrap="square" lIns="45700" tIns="45700" rIns="45700" bIns="45700" anchor="t" anchorCtr="0"/>
          <a:lstStyle>
            <a:lvl1pPr marL="457200" marR="0" lvl="0" indent="-406400" algn="l" rtl="0">
              <a:lnSpc>
                <a:spcPct val="90000"/>
              </a:lnSpc>
              <a:spcBef>
                <a:spcPts val="1000"/>
              </a:spcBef>
              <a:spcAft>
                <a:spcPts val="0"/>
              </a:spcAft>
              <a:buClr>
                <a:srgbClr val="FFFFFF"/>
              </a:buClr>
              <a:buSzPts val="2800"/>
              <a:buFont typeface="Arial"/>
              <a:buChar char="•"/>
              <a:defRPr sz="2800" b="0" i="0" u="none" strike="noStrike" cap="none">
                <a:solidFill>
                  <a:srgbClr val="FFFFFF"/>
                </a:solidFill>
                <a:latin typeface="Calibri"/>
                <a:ea typeface="Calibri"/>
                <a:cs typeface="Calibri"/>
                <a:sym typeface="Calibri"/>
              </a:defRPr>
            </a:lvl1pPr>
            <a:lvl2pPr marL="914400" marR="0" lvl="1" indent="-406400" algn="l" rtl="0">
              <a:lnSpc>
                <a:spcPct val="90000"/>
              </a:lnSpc>
              <a:spcBef>
                <a:spcPts val="1000"/>
              </a:spcBef>
              <a:spcAft>
                <a:spcPts val="0"/>
              </a:spcAft>
              <a:buClr>
                <a:srgbClr val="FFFFFF"/>
              </a:buClr>
              <a:buSzPts val="2800"/>
              <a:buFont typeface="Arial"/>
              <a:buChar char="•"/>
              <a:defRPr sz="2800" b="0" i="0" u="none" strike="noStrike" cap="none">
                <a:solidFill>
                  <a:srgbClr val="FFFFFF"/>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FFFFFF"/>
              </a:buClr>
              <a:buSzPts val="2800"/>
              <a:buFont typeface="Arial"/>
              <a:buChar char="•"/>
              <a:defRPr sz="2800" b="0" i="0" u="none" strike="noStrike" cap="none">
                <a:solidFill>
                  <a:srgbClr val="FFFFFF"/>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FFFFFF"/>
              </a:buClr>
              <a:buSzPts val="2800"/>
              <a:buFont typeface="Arial"/>
              <a:buChar char="•"/>
              <a:defRPr sz="2800" b="0" i="0" u="none" strike="noStrike" cap="none">
                <a:solidFill>
                  <a:srgbClr val="FFFFFF"/>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FFFFFF"/>
              </a:buClr>
              <a:buSzPts val="2800"/>
              <a:buFont typeface="Arial"/>
              <a:buChar char="•"/>
              <a:defRPr sz="2800" b="0" i="0" u="none" strike="noStrike" cap="none">
                <a:solidFill>
                  <a:srgbClr val="FFFFFF"/>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FFFFFF"/>
              </a:buClr>
              <a:buSzPts val="2800"/>
              <a:buFont typeface="Arial"/>
              <a:buChar char="•"/>
              <a:defRPr sz="2800" b="0" i="0" u="none" strike="noStrike" cap="none">
                <a:solidFill>
                  <a:srgbClr val="FFFFFF"/>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FFFFFF"/>
              </a:buClr>
              <a:buSzPts val="2800"/>
              <a:buFont typeface="Arial"/>
              <a:buChar char="•"/>
              <a:defRPr sz="2800" b="0" i="0" u="none" strike="noStrike" cap="none">
                <a:solidFill>
                  <a:srgbClr val="FFFFFF"/>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FFFFFF"/>
              </a:buClr>
              <a:buSzPts val="2800"/>
              <a:buFont typeface="Arial"/>
              <a:buChar char="•"/>
              <a:defRPr sz="2800" b="0" i="0" u="none" strike="noStrike" cap="none">
                <a:solidFill>
                  <a:srgbClr val="FFFFFF"/>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FFFFFF"/>
              </a:buClr>
              <a:buSzPts val="2800"/>
              <a:buFont typeface="Arial"/>
              <a:buChar char="•"/>
              <a:defRPr sz="2800" b="0" i="0" u="none" strike="noStrike" cap="none">
                <a:solidFill>
                  <a:srgbClr val="FFFFFF"/>
                </a:solidFill>
                <a:latin typeface="Calibri"/>
                <a:ea typeface="Calibri"/>
                <a:cs typeface="Calibri"/>
                <a:sym typeface="Calibri"/>
              </a:defRPr>
            </a:lvl9pPr>
          </a:lstStyle>
          <a:p>
            <a:endParaRPr/>
          </a:p>
        </p:txBody>
      </p:sp>
      <p:sp>
        <p:nvSpPr>
          <p:cNvPr id="16" name="Google Shape;16;p3"/>
          <p:cNvSpPr txBox="1">
            <a:spLocks noGrp="1"/>
          </p:cNvSpPr>
          <p:nvPr>
            <p:ph type="sldNum" idx="12"/>
          </p:nvPr>
        </p:nvSpPr>
        <p:spPr>
          <a:xfrm>
            <a:off x="8650467" y="413068"/>
            <a:ext cx="197987" cy="2692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dirty="0"/>
          </a:p>
        </p:txBody>
      </p:sp>
    </p:spTree>
    <p:extLst>
      <p:ext uri="{BB962C8B-B14F-4D97-AF65-F5344CB8AC3E}">
        <p14:creationId xmlns:p14="http://schemas.microsoft.com/office/powerpoint/2010/main" val="1895918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59B4735B-6DE0-4565-A2C4-0A11AECFDCE6}" type="slidenum">
              <a:rPr lang="en-US" smtClean="0"/>
              <a:pPr/>
              <a:t>‹#›</a:t>
            </a:fld>
            <a:endParaRPr lang="en-US" dirty="0"/>
          </a:p>
        </p:txBody>
      </p:sp>
    </p:spTree>
    <p:extLst>
      <p:ext uri="{BB962C8B-B14F-4D97-AF65-F5344CB8AC3E}">
        <p14:creationId xmlns:p14="http://schemas.microsoft.com/office/powerpoint/2010/main" val="151304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59B4735B-6DE0-4565-A2C4-0A11AECFDCE6}" type="slidenum">
              <a:rPr lang="en-US" smtClean="0"/>
              <a:pPr/>
              <a:t>‹#›</a:t>
            </a:fld>
            <a:endParaRPr lang="en-US" dirty="0"/>
          </a:p>
        </p:txBody>
      </p:sp>
    </p:spTree>
    <p:extLst>
      <p:ext uri="{BB962C8B-B14F-4D97-AF65-F5344CB8AC3E}">
        <p14:creationId xmlns:p14="http://schemas.microsoft.com/office/powerpoint/2010/main" val="1036988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59B4735B-6DE0-4565-A2C4-0A11AECFDCE6}" type="slidenum">
              <a:rPr lang="en-US" smtClean="0"/>
              <a:pPr/>
              <a:t>‹#›</a:t>
            </a:fld>
            <a:endParaRPr lang="en-US" dirty="0"/>
          </a:p>
        </p:txBody>
      </p:sp>
    </p:spTree>
    <p:extLst>
      <p:ext uri="{BB962C8B-B14F-4D97-AF65-F5344CB8AC3E}">
        <p14:creationId xmlns:p14="http://schemas.microsoft.com/office/powerpoint/2010/main" val="111365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59B4735B-6DE0-4565-A2C4-0A11AECFDCE6}" type="slidenum">
              <a:rPr lang="en-US" smtClean="0"/>
              <a:pPr/>
              <a:t>‹#›</a:t>
            </a:fld>
            <a:endParaRPr lang="en-US" dirty="0"/>
          </a:p>
        </p:txBody>
      </p:sp>
    </p:spTree>
    <p:extLst>
      <p:ext uri="{BB962C8B-B14F-4D97-AF65-F5344CB8AC3E}">
        <p14:creationId xmlns:p14="http://schemas.microsoft.com/office/powerpoint/2010/main" val="203583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9B4735B-6DE0-4565-A2C4-0A11AECFDCE6}" type="slidenum">
              <a:rPr lang="en-US" smtClean="0"/>
              <a:pPr/>
              <a:t>‹#›</a:t>
            </a:fld>
            <a:endParaRPr lang="en-US" dirty="0"/>
          </a:p>
        </p:txBody>
      </p:sp>
    </p:spTree>
    <p:extLst>
      <p:ext uri="{BB962C8B-B14F-4D97-AF65-F5344CB8AC3E}">
        <p14:creationId xmlns:p14="http://schemas.microsoft.com/office/powerpoint/2010/main" val="2610215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B4735B-6DE0-4565-A2C4-0A11AECFDCE6}" type="slidenum">
              <a:rPr lang="en-US" smtClean="0"/>
              <a:pPr/>
              <a:t>‹#›</a:t>
            </a:fld>
            <a:endParaRPr lang="en-US" dirty="0"/>
          </a:p>
        </p:txBody>
      </p:sp>
    </p:spTree>
    <p:extLst>
      <p:ext uri="{BB962C8B-B14F-4D97-AF65-F5344CB8AC3E}">
        <p14:creationId xmlns:p14="http://schemas.microsoft.com/office/powerpoint/2010/main" val="2874372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9B4735B-6DE0-4565-A2C4-0A11AECFDCE6}" type="slidenum">
              <a:rPr lang="en-US" smtClean="0"/>
              <a:pPr/>
              <a:t>‹#›</a:t>
            </a:fld>
            <a:endParaRPr lang="en-US" dirty="0"/>
          </a:p>
        </p:txBody>
      </p:sp>
    </p:spTree>
    <p:extLst>
      <p:ext uri="{BB962C8B-B14F-4D97-AF65-F5344CB8AC3E}">
        <p14:creationId xmlns:p14="http://schemas.microsoft.com/office/powerpoint/2010/main" val="3006450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9B4735B-6DE0-4565-A2C4-0A11AECFDCE6}" type="slidenum">
              <a:rPr lang="en-US" smtClean="0"/>
              <a:pPr/>
              <a:t>‹#›</a:t>
            </a:fld>
            <a:endParaRPr lang="en-US" dirty="0"/>
          </a:p>
        </p:txBody>
      </p:sp>
    </p:spTree>
    <p:extLst>
      <p:ext uri="{BB962C8B-B14F-4D97-AF65-F5344CB8AC3E}">
        <p14:creationId xmlns:p14="http://schemas.microsoft.com/office/powerpoint/2010/main" val="151238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066800"/>
            <a:ext cx="8229600" cy="5059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50">
                <a:solidFill>
                  <a:srgbClr val="CC6600"/>
                </a:solidFill>
              </a:defRPr>
            </a:lvl1pPr>
          </a:lstStyle>
          <a:p>
            <a:fld id="{59B4735B-6DE0-4565-A2C4-0A11AECFDCE6}" type="slidenum">
              <a:rPr lang="en-US" smtClean="0"/>
              <a:pPr/>
              <a:t>‹#›</a:t>
            </a:fld>
            <a:endParaRPr lang="en-US" dirty="0"/>
          </a:p>
        </p:txBody>
      </p:sp>
      <p:pic>
        <p:nvPicPr>
          <p:cNvPr id="7" name="Picture 2" descr="https://www.make717.org/Resources/Pictures/logo.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28600" y="246993"/>
            <a:ext cx="685800" cy="59120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userDrawn="1"/>
        </p:nvCxnSpPr>
        <p:spPr>
          <a:xfrm>
            <a:off x="914400" y="838200"/>
            <a:ext cx="7772400" cy="0"/>
          </a:xfrm>
          <a:prstGeom prst="line">
            <a:avLst/>
          </a:prstGeom>
          <a:ln w="1905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490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r" defTabSz="914400" rtl="0" eaLnBrk="1" latinLnBrk="0" hangingPunct="1">
        <a:spcBef>
          <a:spcPct val="0"/>
        </a:spcBef>
        <a:buNone/>
        <a:defRPr sz="32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youtube.com/watch?v=yW4EbCWaJH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slide" Target="slide6.xml"/><Relationship Id="rId7" Type="http://schemas.openxmlformats.org/officeDocument/2006/relationships/slide" Target="slide5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slide" Target="slide9.xml"/><Relationship Id="rId10" Type="http://schemas.openxmlformats.org/officeDocument/2006/relationships/slide" Target="slide82.xml"/><Relationship Id="rId4" Type="http://schemas.openxmlformats.org/officeDocument/2006/relationships/slide" Target="slide8.xml"/><Relationship Id="rId9" Type="http://schemas.openxmlformats.org/officeDocument/2006/relationships/slide" Target="slide43.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S4gyNAsPCb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dermnetnz.org/topics/allergy-to-acrylate/"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support.formlabs.com/s/article/Safety-form2?language=en_US" TargetMode="External"/><Relationship Id="rId2" Type="http://schemas.openxmlformats.org/officeDocument/2006/relationships/hyperlink" Target="https://formlabs.com/" TargetMode="External"/><Relationship Id="rId1" Type="http://schemas.openxmlformats.org/officeDocument/2006/relationships/slideLayout" Target="../slideLayouts/slideLayout2.xml"/><Relationship Id="rId5" Type="http://schemas.openxmlformats.org/officeDocument/2006/relationships/hyperlink" Target="https://www.lcswma.org/" TargetMode="External"/><Relationship Id="rId4" Type="http://schemas.openxmlformats.org/officeDocument/2006/relationships/hyperlink" Target="https://www.era-environmental.com/blog/ghs-hazard-classification"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jpe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formlabs.com/dashboar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support.formlabs.com/s/article/Safety-form2?language=en_US"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73.xml.rels><?xml version="1.0" encoding="UTF-8" standalone="yes"?>
<Relationships xmlns="http://schemas.openxmlformats.org/package/2006/relationships"><Relationship Id="rId8" Type="http://schemas.openxmlformats.org/officeDocument/2006/relationships/video" Target="../media/media7.mp4"/><Relationship Id="rId13" Type="http://schemas.openxmlformats.org/officeDocument/2006/relationships/image" Target="../media/image61.png"/><Relationship Id="rId3" Type="http://schemas.microsoft.com/office/2007/relationships/media" Target="../media/media5.mp4"/><Relationship Id="rId7" Type="http://schemas.microsoft.com/office/2007/relationships/media" Target="../media/media7.mp4"/><Relationship Id="rId12" Type="http://schemas.openxmlformats.org/officeDocument/2006/relationships/image" Target="../media/image6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59.png"/><Relationship Id="rId5" Type="http://schemas.microsoft.com/office/2007/relationships/media" Target="../media/media6.mp4"/><Relationship Id="rId10" Type="http://schemas.openxmlformats.org/officeDocument/2006/relationships/image" Target="../media/image58.png"/><Relationship Id="rId4" Type="http://schemas.openxmlformats.org/officeDocument/2006/relationships/video" Target="../media/media5.mp4"/><Relationship Id="rId9"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youtube.com/watch?v=SQwsT-R4Jlw"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www.osha.gov/Publications/OSHA3514.html"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Acrylate Safety Training</a:t>
            </a:r>
          </a:p>
        </p:txBody>
      </p:sp>
      <p:sp>
        <p:nvSpPr>
          <p:cNvPr id="3" name="Subtitle 2"/>
          <p:cNvSpPr>
            <a:spLocks noGrp="1"/>
          </p:cNvSpPr>
          <p:nvPr>
            <p:ph type="subTitle" idx="1"/>
          </p:nvPr>
        </p:nvSpPr>
        <p:spPr/>
        <p:txBody>
          <a:bodyPr/>
          <a:lstStyle/>
          <a:p>
            <a:r>
              <a:rPr lang="en-US" b="1" dirty="0"/>
              <a:t>make 717</a:t>
            </a:r>
          </a:p>
          <a:p>
            <a:endParaRPr lang="en-US" dirty="0"/>
          </a:p>
          <a:p>
            <a:r>
              <a:rPr lang="en-US" dirty="0"/>
              <a:t>May 2022</a:t>
            </a:r>
          </a:p>
        </p:txBody>
      </p:sp>
      <p:sp>
        <p:nvSpPr>
          <p:cNvPr id="4" name="Slide Number Placeholder 3"/>
          <p:cNvSpPr>
            <a:spLocks noGrp="1"/>
          </p:cNvSpPr>
          <p:nvPr>
            <p:ph type="sldNum" sz="quarter" idx="12"/>
          </p:nvPr>
        </p:nvSpPr>
        <p:spPr/>
        <p:txBody>
          <a:bodyPr/>
          <a:lstStyle/>
          <a:p>
            <a:fld id="{59B4735B-6DE0-4565-A2C4-0A11AECFDCE6}" type="slidenum">
              <a:rPr lang="en-US" smtClean="0"/>
              <a:pPr/>
              <a:t>1</a:t>
            </a:fld>
            <a:endParaRPr lang="en-US" dirty="0"/>
          </a:p>
        </p:txBody>
      </p:sp>
    </p:spTree>
    <p:extLst>
      <p:ext uri="{BB962C8B-B14F-4D97-AF65-F5344CB8AC3E}">
        <p14:creationId xmlns:p14="http://schemas.microsoft.com/office/powerpoint/2010/main" val="1556262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04800" y="931982"/>
            <a:ext cx="8305800" cy="5521512"/>
          </a:xfrm>
          <a:prstGeom prst="rect">
            <a:avLst/>
          </a:prstGeom>
          <a:noFill/>
          <a:ln w="9525">
            <a:noFill/>
            <a:miter lim="800000"/>
            <a:headEnd/>
            <a:tailEnd/>
          </a:ln>
        </p:spPr>
        <p:txBody>
          <a:bodyPr wrap="square">
            <a:spAutoFit/>
          </a:bodyPr>
          <a:lstStyle/>
          <a:p>
            <a:pPr marL="457200" indent="-457200">
              <a:spcBef>
                <a:spcPct val="50000"/>
              </a:spcBef>
              <a:buFont typeface="Arial" panose="020B0604020202020204" pitchFamily="34" charset="0"/>
              <a:buChar char="•"/>
            </a:pPr>
            <a:r>
              <a:rPr lang="en-US" sz="2800" b="1" dirty="0">
                <a:latin typeface="Arial" charset="0"/>
                <a:cs typeface="Arial" charset="0"/>
              </a:rPr>
              <a:t>The SDS – a list of the hazards</a:t>
            </a:r>
          </a:p>
          <a:p>
            <a:pPr marL="457200" indent="-457200">
              <a:spcBef>
                <a:spcPct val="50000"/>
              </a:spcBef>
              <a:buFont typeface="Arial" panose="020B0604020202020204" pitchFamily="34" charset="0"/>
              <a:buChar char="•"/>
            </a:pPr>
            <a:r>
              <a:rPr lang="en-US" sz="2800" b="1" dirty="0">
                <a:latin typeface="Arial" charset="0"/>
                <a:cs typeface="Arial" charset="0"/>
              </a:rPr>
              <a:t>Proper Handling, Safety Gear and Personal Hygiene – reduces risk</a:t>
            </a:r>
          </a:p>
          <a:p>
            <a:pPr marL="457200" indent="-457200">
              <a:spcBef>
                <a:spcPct val="50000"/>
              </a:spcBef>
              <a:buFont typeface="Arial" panose="020B0604020202020204" pitchFamily="34" charset="0"/>
              <a:buChar char="•"/>
            </a:pPr>
            <a:r>
              <a:rPr lang="en-US" sz="2800" b="1" dirty="0">
                <a:latin typeface="Arial" charset="0"/>
                <a:cs typeface="Arial" charset="0"/>
              </a:rPr>
              <a:t>Hazards</a:t>
            </a:r>
          </a:p>
          <a:p>
            <a:pPr marL="569913" lvl="1" indent="-112713">
              <a:spcBef>
                <a:spcPct val="15000"/>
              </a:spcBef>
              <a:buFontTx/>
              <a:buChar char="•"/>
            </a:pPr>
            <a:r>
              <a:rPr lang="en-US" sz="2800" dirty="0">
                <a:latin typeface="Arial" charset="0"/>
                <a:cs typeface="Arial" charset="0"/>
              </a:rPr>
              <a:t> Eye Contact</a:t>
            </a:r>
          </a:p>
          <a:p>
            <a:pPr marL="569913" lvl="1" indent="-112713">
              <a:spcBef>
                <a:spcPct val="15000"/>
              </a:spcBef>
              <a:buFontTx/>
              <a:buChar char="•"/>
            </a:pPr>
            <a:r>
              <a:rPr lang="en-US" sz="2800" dirty="0">
                <a:latin typeface="Arial" charset="0"/>
                <a:cs typeface="Arial" charset="0"/>
              </a:rPr>
              <a:t> Respiratory irritation</a:t>
            </a:r>
            <a:r>
              <a:rPr lang="en-US" sz="2800" dirty="0">
                <a:cs typeface="Times New Roman" pitchFamily="18" charset="0"/>
              </a:rPr>
              <a:t> </a:t>
            </a:r>
          </a:p>
          <a:p>
            <a:pPr marL="569913" lvl="1" indent="-112713">
              <a:spcBef>
                <a:spcPct val="15000"/>
              </a:spcBef>
              <a:buFontTx/>
              <a:buChar char="•"/>
            </a:pPr>
            <a:r>
              <a:rPr lang="en-US" sz="2800" dirty="0">
                <a:latin typeface="Arial" charset="0"/>
                <a:cs typeface="Arial" charset="0"/>
              </a:rPr>
              <a:t> Skin irritation (dermatitis)</a:t>
            </a:r>
            <a:r>
              <a:rPr lang="en-US" sz="2800" dirty="0">
                <a:cs typeface="Times New Roman" pitchFamily="18" charset="0"/>
              </a:rPr>
              <a:t> </a:t>
            </a:r>
          </a:p>
          <a:p>
            <a:pPr marL="569913" lvl="1" indent="-112713">
              <a:spcBef>
                <a:spcPct val="15000"/>
              </a:spcBef>
              <a:buFontTx/>
              <a:buChar char="•"/>
            </a:pPr>
            <a:r>
              <a:rPr lang="en-US" sz="2800" dirty="0">
                <a:latin typeface="Arial" charset="0"/>
                <a:cs typeface="Arial" charset="0"/>
              </a:rPr>
              <a:t> Skin sensitization</a:t>
            </a:r>
            <a:r>
              <a:rPr lang="en-US" sz="2800" dirty="0">
                <a:cs typeface="Times New Roman" pitchFamily="18" charset="0"/>
              </a:rPr>
              <a:t> </a:t>
            </a:r>
          </a:p>
          <a:p>
            <a:pPr marL="457200" indent="-457200">
              <a:spcBef>
                <a:spcPct val="50000"/>
              </a:spcBef>
              <a:buFont typeface="Arial" panose="020B0604020202020204" pitchFamily="34" charset="0"/>
              <a:buChar char="•"/>
            </a:pPr>
            <a:r>
              <a:rPr lang="en-US" sz="2800" b="1" dirty="0">
                <a:latin typeface="Arial" charset="0"/>
              </a:rPr>
              <a:t>Personal Protective Equipment –reduces risk</a:t>
            </a:r>
          </a:p>
          <a:p>
            <a:pPr marL="457200" indent="-457200">
              <a:spcBef>
                <a:spcPct val="50000"/>
              </a:spcBef>
              <a:buFont typeface="Arial" panose="020B0604020202020204" pitchFamily="34" charset="0"/>
              <a:buChar char="•"/>
            </a:pPr>
            <a:r>
              <a:rPr lang="en-US" sz="2800" b="1" dirty="0">
                <a:latin typeface="Arial" charset="0"/>
                <a:cs typeface="Arial" charset="0"/>
              </a:rPr>
              <a:t>Storage and Disposal – reduces risk</a:t>
            </a:r>
          </a:p>
        </p:txBody>
      </p:sp>
      <p:sp>
        <p:nvSpPr>
          <p:cNvPr id="7" name="TextBox 6"/>
          <p:cNvSpPr txBox="1"/>
          <p:nvPr/>
        </p:nvSpPr>
        <p:spPr>
          <a:xfrm>
            <a:off x="5029200" y="196850"/>
            <a:ext cx="3478213" cy="584775"/>
          </a:xfrm>
          <a:prstGeom prst="rect">
            <a:avLst/>
          </a:prstGeom>
          <a:noFill/>
        </p:spPr>
        <p:txBody>
          <a:bodyPr wrap="square">
            <a:spAutoFit/>
          </a:bodyPr>
          <a:lstStyle/>
          <a:p>
            <a:pPr>
              <a:defRPr/>
            </a:pPr>
            <a:endParaRPr lang="en-US" sz="3200" b="1" dirty="0">
              <a:solidFill>
                <a:srgbClr val="CC6600"/>
              </a:solidFill>
              <a:latin typeface="+mn-lt"/>
            </a:endParaRPr>
          </a:p>
        </p:txBody>
      </p:sp>
      <p:sp>
        <p:nvSpPr>
          <p:cNvPr id="2" name="Title 1"/>
          <p:cNvSpPr>
            <a:spLocks noGrp="1"/>
          </p:cNvSpPr>
          <p:nvPr>
            <p:ph type="title"/>
          </p:nvPr>
        </p:nvSpPr>
        <p:spPr>
          <a:xfrm>
            <a:off x="533400" y="274638"/>
            <a:ext cx="8229600" cy="563562"/>
          </a:xfrm>
        </p:spPr>
        <p:txBody>
          <a:bodyPr/>
          <a:lstStyle/>
          <a:p>
            <a:pPr>
              <a:defRPr/>
            </a:pPr>
            <a:r>
              <a:rPr lang="en-US" dirty="0">
                <a:solidFill>
                  <a:srgbClr val="CC6600"/>
                </a:solidFill>
              </a:rPr>
              <a:t>Acrylate Safety – Topics Covered</a:t>
            </a:r>
          </a:p>
        </p:txBody>
      </p:sp>
      <p:sp>
        <p:nvSpPr>
          <p:cNvPr id="3" name="Slide Number Placeholder 2"/>
          <p:cNvSpPr>
            <a:spLocks noGrp="1"/>
          </p:cNvSpPr>
          <p:nvPr>
            <p:ph type="sldNum" sz="quarter" idx="12"/>
          </p:nvPr>
        </p:nvSpPr>
        <p:spPr/>
        <p:txBody>
          <a:bodyPr/>
          <a:lstStyle/>
          <a:p>
            <a:fld id="{59B4735B-6DE0-4565-A2C4-0A11AECFDCE6}" type="slidenum">
              <a:rPr lang="en-US" smtClean="0"/>
              <a:pPr/>
              <a:t>10</a:t>
            </a:fld>
            <a:endParaRPr lang="en-US" dirty="0"/>
          </a:p>
        </p:txBody>
      </p:sp>
    </p:spTree>
    <p:extLst>
      <p:ext uri="{BB962C8B-B14F-4D97-AF65-F5344CB8AC3E}">
        <p14:creationId xmlns:p14="http://schemas.microsoft.com/office/powerpoint/2010/main" val="23871933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304800" y="3429000"/>
            <a:ext cx="8534400" cy="2695575"/>
          </a:xfrm>
        </p:spPr>
        <p:txBody>
          <a:bodyPr>
            <a:normAutofit/>
          </a:bodyPr>
          <a:lstStyle/>
          <a:p>
            <a:r>
              <a:rPr lang="en-US" sz="2400" dirty="0"/>
              <a:t>Section 12 – Environmental impacts</a:t>
            </a:r>
          </a:p>
          <a:p>
            <a:pPr lvl="1"/>
            <a:r>
              <a:rPr lang="en-US" sz="2000" dirty="0"/>
              <a:t>Not biodegradable</a:t>
            </a:r>
          </a:p>
          <a:p>
            <a:pPr lvl="1"/>
            <a:r>
              <a:rPr lang="en-US" sz="2000" dirty="0"/>
              <a:t>Don’t put into the drains!</a:t>
            </a:r>
          </a:p>
          <a:p>
            <a:pPr lvl="1"/>
            <a:endParaRPr lang="en-US" sz="2000" dirty="0"/>
          </a:p>
          <a:p>
            <a:endParaRPr lang="en-US" sz="1400" dirty="0"/>
          </a:p>
          <a:p>
            <a:pPr lvl="1"/>
            <a:endParaRPr lang="en-US" sz="1400" dirty="0"/>
          </a:p>
        </p:txBody>
      </p:sp>
      <p:pic>
        <p:nvPicPr>
          <p:cNvPr id="4" name="Picture 3"/>
          <p:cNvPicPr>
            <a:picLocks noChangeAspect="1"/>
          </p:cNvPicPr>
          <p:nvPr/>
        </p:nvPicPr>
        <p:blipFill>
          <a:blip r:embed="rId2" cstate="print"/>
          <a:stretch>
            <a:fillRect/>
          </a:stretch>
        </p:blipFill>
        <p:spPr>
          <a:xfrm>
            <a:off x="990600" y="990600"/>
            <a:ext cx="7010400" cy="1495425"/>
          </a:xfrm>
          <a:prstGeom prst="rect">
            <a:avLst/>
          </a:prstGeom>
          <a:ln>
            <a:solidFill>
              <a:srgbClr val="CC6600"/>
            </a:solidFill>
          </a:ln>
        </p:spPr>
      </p:pic>
      <p:sp>
        <p:nvSpPr>
          <p:cNvPr id="5" name="Slide Number Placeholder 4"/>
          <p:cNvSpPr>
            <a:spLocks noGrp="1"/>
          </p:cNvSpPr>
          <p:nvPr>
            <p:ph type="sldNum" sz="quarter" idx="12"/>
          </p:nvPr>
        </p:nvSpPr>
        <p:spPr/>
        <p:txBody>
          <a:bodyPr/>
          <a:lstStyle/>
          <a:p>
            <a:fld id="{59B4735B-6DE0-4565-A2C4-0A11AECFDCE6}" type="slidenum">
              <a:rPr lang="en-US" smtClean="0"/>
              <a:pPr/>
              <a:t>100</a:t>
            </a:fld>
            <a:endParaRPr lang="en-US" dirty="0"/>
          </a:p>
        </p:txBody>
      </p:sp>
    </p:spTree>
    <p:extLst>
      <p:ext uri="{BB962C8B-B14F-4D97-AF65-F5344CB8AC3E}">
        <p14:creationId xmlns:p14="http://schemas.microsoft.com/office/powerpoint/2010/main" val="30165789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304800" y="2857500"/>
            <a:ext cx="8534400" cy="2695575"/>
          </a:xfrm>
        </p:spPr>
        <p:txBody>
          <a:bodyPr>
            <a:normAutofit lnSpcReduction="10000"/>
          </a:bodyPr>
          <a:lstStyle/>
          <a:p>
            <a:r>
              <a:rPr lang="en-US" sz="2400" dirty="0"/>
              <a:t>Section 13 – Disposal</a:t>
            </a:r>
          </a:p>
          <a:p>
            <a:pPr lvl="1"/>
            <a:r>
              <a:rPr lang="en-US" sz="2000" dirty="0"/>
              <a:t>Contact a licensed professional disposal service to dispose of the uncured resin!!!!</a:t>
            </a:r>
          </a:p>
          <a:p>
            <a:pPr lvl="2"/>
            <a:r>
              <a:rPr lang="en-US" sz="1600" dirty="0"/>
              <a:t>The good news – we can take it to the LCWMA transfer station, but only in small quantities</a:t>
            </a:r>
            <a:endParaRPr lang="en-US" sz="2000" dirty="0"/>
          </a:p>
          <a:p>
            <a:pPr lvl="1"/>
            <a:r>
              <a:rPr lang="en-US" sz="2000" dirty="0"/>
              <a:t>Don’t put into the drains!</a:t>
            </a:r>
          </a:p>
          <a:p>
            <a:pPr lvl="1"/>
            <a:r>
              <a:rPr lang="en-US" sz="2000" dirty="0"/>
              <a:t>Contaminated packaging, etc.:  expose to light to cure and then dispose</a:t>
            </a:r>
          </a:p>
          <a:p>
            <a:pPr lvl="1"/>
            <a:endParaRPr lang="en-US" sz="2000" dirty="0"/>
          </a:p>
          <a:p>
            <a:endParaRPr lang="en-US" sz="1400" dirty="0"/>
          </a:p>
          <a:p>
            <a:pPr lvl="1"/>
            <a:endParaRPr lang="en-US" sz="1400" dirty="0"/>
          </a:p>
        </p:txBody>
      </p:sp>
      <p:pic>
        <p:nvPicPr>
          <p:cNvPr id="5" name="Picture 4"/>
          <p:cNvPicPr>
            <a:picLocks noChangeAspect="1"/>
          </p:cNvPicPr>
          <p:nvPr/>
        </p:nvPicPr>
        <p:blipFill>
          <a:blip r:embed="rId2" cstate="print"/>
          <a:stretch>
            <a:fillRect/>
          </a:stretch>
        </p:blipFill>
        <p:spPr>
          <a:xfrm>
            <a:off x="914400" y="1219200"/>
            <a:ext cx="6858000" cy="1257300"/>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101</a:t>
            </a:fld>
            <a:endParaRPr lang="en-US" dirty="0"/>
          </a:p>
        </p:txBody>
      </p:sp>
    </p:spTree>
    <p:extLst>
      <p:ext uri="{BB962C8B-B14F-4D97-AF65-F5344CB8AC3E}">
        <p14:creationId xmlns:p14="http://schemas.microsoft.com/office/powerpoint/2010/main" val="4747245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304800" y="2857500"/>
            <a:ext cx="8534400" cy="2695575"/>
          </a:xfrm>
        </p:spPr>
        <p:txBody>
          <a:bodyPr>
            <a:normAutofit/>
          </a:bodyPr>
          <a:lstStyle/>
          <a:p>
            <a:r>
              <a:rPr lang="en-US" sz="2400" dirty="0"/>
              <a:t>Section 14 – Transporting</a:t>
            </a:r>
          </a:p>
          <a:p>
            <a:pPr lvl="1"/>
            <a:r>
              <a:rPr lang="en-US" sz="2000" dirty="0"/>
              <a:t>Not pertinent</a:t>
            </a:r>
          </a:p>
          <a:p>
            <a:pPr lvl="1"/>
            <a:endParaRPr lang="en-US" sz="2000" dirty="0"/>
          </a:p>
          <a:p>
            <a:endParaRPr lang="en-US" sz="1400" dirty="0"/>
          </a:p>
          <a:p>
            <a:pPr lvl="1"/>
            <a:endParaRPr lang="en-US" sz="1400" dirty="0"/>
          </a:p>
        </p:txBody>
      </p:sp>
      <p:pic>
        <p:nvPicPr>
          <p:cNvPr id="4" name="Picture 3"/>
          <p:cNvPicPr>
            <a:picLocks noChangeAspect="1"/>
          </p:cNvPicPr>
          <p:nvPr/>
        </p:nvPicPr>
        <p:blipFill>
          <a:blip r:embed="rId2" cstate="print"/>
          <a:stretch>
            <a:fillRect/>
          </a:stretch>
        </p:blipFill>
        <p:spPr>
          <a:xfrm>
            <a:off x="914400" y="990600"/>
            <a:ext cx="6953250" cy="1743075"/>
          </a:xfrm>
          <a:prstGeom prst="rect">
            <a:avLst/>
          </a:prstGeom>
          <a:ln>
            <a:solidFill>
              <a:srgbClr val="CC6600"/>
            </a:solidFill>
          </a:ln>
        </p:spPr>
      </p:pic>
      <p:sp>
        <p:nvSpPr>
          <p:cNvPr id="5" name="Slide Number Placeholder 4"/>
          <p:cNvSpPr>
            <a:spLocks noGrp="1"/>
          </p:cNvSpPr>
          <p:nvPr>
            <p:ph type="sldNum" sz="quarter" idx="12"/>
          </p:nvPr>
        </p:nvSpPr>
        <p:spPr/>
        <p:txBody>
          <a:bodyPr/>
          <a:lstStyle/>
          <a:p>
            <a:fld id="{59B4735B-6DE0-4565-A2C4-0A11AECFDCE6}" type="slidenum">
              <a:rPr lang="en-US" smtClean="0"/>
              <a:pPr/>
              <a:t>102</a:t>
            </a:fld>
            <a:endParaRPr lang="en-US" dirty="0"/>
          </a:p>
        </p:txBody>
      </p:sp>
    </p:spTree>
    <p:extLst>
      <p:ext uri="{BB962C8B-B14F-4D97-AF65-F5344CB8AC3E}">
        <p14:creationId xmlns:p14="http://schemas.microsoft.com/office/powerpoint/2010/main" val="2617497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228600" y="4800600"/>
            <a:ext cx="8534400" cy="1666875"/>
          </a:xfrm>
        </p:spPr>
        <p:txBody>
          <a:bodyPr>
            <a:normAutofit/>
          </a:bodyPr>
          <a:lstStyle/>
          <a:p>
            <a:r>
              <a:rPr lang="en-US" sz="2400" dirty="0"/>
              <a:t>Section 15 – Regulatory info</a:t>
            </a:r>
          </a:p>
          <a:p>
            <a:pPr lvl="1"/>
            <a:r>
              <a:rPr lang="en-US" sz="2000" dirty="0"/>
              <a:t>Lists any regulations related to the components</a:t>
            </a:r>
          </a:p>
          <a:p>
            <a:pPr lvl="1"/>
            <a:r>
              <a:rPr lang="en-US" sz="2000" dirty="0"/>
              <a:t>Classified as an Irritant</a:t>
            </a:r>
          </a:p>
          <a:p>
            <a:pPr lvl="1"/>
            <a:endParaRPr lang="en-US" sz="2000" dirty="0"/>
          </a:p>
          <a:p>
            <a:endParaRPr lang="en-US" sz="1400" dirty="0"/>
          </a:p>
          <a:p>
            <a:pPr lvl="1"/>
            <a:endParaRPr lang="en-US" sz="1400" dirty="0"/>
          </a:p>
        </p:txBody>
      </p:sp>
      <p:pic>
        <p:nvPicPr>
          <p:cNvPr id="5" name="Picture 4"/>
          <p:cNvPicPr>
            <a:picLocks noChangeAspect="1"/>
          </p:cNvPicPr>
          <p:nvPr/>
        </p:nvPicPr>
        <p:blipFill>
          <a:blip r:embed="rId2" cstate="print"/>
          <a:stretch>
            <a:fillRect/>
          </a:stretch>
        </p:blipFill>
        <p:spPr>
          <a:xfrm>
            <a:off x="1905000" y="990600"/>
            <a:ext cx="5862638" cy="3419222"/>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103</a:t>
            </a:fld>
            <a:endParaRPr lang="en-US" dirty="0"/>
          </a:p>
        </p:txBody>
      </p:sp>
    </p:spTree>
    <p:extLst>
      <p:ext uri="{BB962C8B-B14F-4D97-AF65-F5344CB8AC3E}">
        <p14:creationId xmlns:p14="http://schemas.microsoft.com/office/powerpoint/2010/main" val="18302473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304800" y="4408610"/>
            <a:ext cx="8534400" cy="1666875"/>
          </a:xfrm>
        </p:spPr>
        <p:txBody>
          <a:bodyPr>
            <a:normAutofit/>
          </a:bodyPr>
          <a:lstStyle/>
          <a:p>
            <a:r>
              <a:rPr lang="en-US" sz="2400" dirty="0"/>
              <a:t>Section 15 – con’t</a:t>
            </a:r>
          </a:p>
          <a:p>
            <a:pPr lvl="1"/>
            <a:r>
              <a:rPr lang="en-US" sz="2000" dirty="0"/>
              <a:t>Do eat or drink when using</a:t>
            </a:r>
          </a:p>
          <a:p>
            <a:pPr lvl="1"/>
            <a:r>
              <a:rPr lang="en-US" sz="2000" dirty="0"/>
              <a:t>May cause sensitization via skin contact</a:t>
            </a:r>
          </a:p>
          <a:p>
            <a:pPr lvl="1"/>
            <a:r>
              <a:rPr lang="en-US" sz="2000" dirty="0"/>
              <a:t>Wear PPE</a:t>
            </a:r>
          </a:p>
          <a:p>
            <a:pPr lvl="1"/>
            <a:endParaRPr lang="en-US" sz="2000" dirty="0"/>
          </a:p>
          <a:p>
            <a:endParaRPr lang="en-US" sz="1400" dirty="0"/>
          </a:p>
          <a:p>
            <a:pPr lvl="1"/>
            <a:endParaRPr lang="en-US" sz="1400" dirty="0"/>
          </a:p>
        </p:txBody>
      </p:sp>
      <p:pic>
        <p:nvPicPr>
          <p:cNvPr id="4" name="Picture 3"/>
          <p:cNvPicPr>
            <a:picLocks noChangeAspect="1"/>
          </p:cNvPicPr>
          <p:nvPr/>
        </p:nvPicPr>
        <p:blipFill>
          <a:blip r:embed="rId2" cstate="print"/>
          <a:stretch>
            <a:fillRect/>
          </a:stretch>
        </p:blipFill>
        <p:spPr>
          <a:xfrm>
            <a:off x="838200" y="990600"/>
            <a:ext cx="7162800" cy="3248025"/>
          </a:xfrm>
          <a:prstGeom prst="rect">
            <a:avLst/>
          </a:prstGeom>
          <a:ln>
            <a:solidFill>
              <a:srgbClr val="CC6600"/>
            </a:solidFill>
          </a:ln>
        </p:spPr>
      </p:pic>
      <p:sp>
        <p:nvSpPr>
          <p:cNvPr id="5" name="Slide Number Placeholder 4"/>
          <p:cNvSpPr>
            <a:spLocks noGrp="1"/>
          </p:cNvSpPr>
          <p:nvPr>
            <p:ph type="sldNum" sz="quarter" idx="12"/>
          </p:nvPr>
        </p:nvSpPr>
        <p:spPr/>
        <p:txBody>
          <a:bodyPr/>
          <a:lstStyle/>
          <a:p>
            <a:fld id="{59B4735B-6DE0-4565-A2C4-0A11AECFDCE6}" type="slidenum">
              <a:rPr lang="en-US" smtClean="0"/>
              <a:pPr/>
              <a:t>104</a:t>
            </a:fld>
            <a:endParaRPr lang="en-US" dirty="0"/>
          </a:p>
        </p:txBody>
      </p:sp>
    </p:spTree>
    <p:extLst>
      <p:ext uri="{BB962C8B-B14F-4D97-AF65-F5344CB8AC3E}">
        <p14:creationId xmlns:p14="http://schemas.microsoft.com/office/powerpoint/2010/main" val="4319147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304800" y="3886200"/>
            <a:ext cx="8534400" cy="2189285"/>
          </a:xfrm>
        </p:spPr>
        <p:txBody>
          <a:bodyPr>
            <a:normAutofit/>
          </a:bodyPr>
          <a:lstStyle/>
          <a:p>
            <a:r>
              <a:rPr lang="en-US" sz="2400" dirty="0"/>
              <a:t>Section 16 – Other info</a:t>
            </a:r>
          </a:p>
          <a:p>
            <a:pPr lvl="1"/>
            <a:r>
              <a:rPr lang="en-US" sz="2000" dirty="0"/>
              <a:t>Other safety classifications</a:t>
            </a:r>
          </a:p>
          <a:p>
            <a:pPr lvl="1"/>
            <a:endParaRPr lang="en-US" sz="2000" dirty="0"/>
          </a:p>
          <a:p>
            <a:endParaRPr lang="en-US" sz="1400" dirty="0"/>
          </a:p>
          <a:p>
            <a:pPr lvl="1"/>
            <a:endParaRPr lang="en-US" sz="1400" dirty="0"/>
          </a:p>
        </p:txBody>
      </p:sp>
      <p:pic>
        <p:nvPicPr>
          <p:cNvPr id="5" name="Picture 4"/>
          <p:cNvPicPr>
            <a:picLocks noChangeAspect="1"/>
          </p:cNvPicPr>
          <p:nvPr/>
        </p:nvPicPr>
        <p:blipFill>
          <a:blip r:embed="rId2" cstate="print"/>
          <a:stretch>
            <a:fillRect/>
          </a:stretch>
        </p:blipFill>
        <p:spPr>
          <a:xfrm>
            <a:off x="1981200" y="1143000"/>
            <a:ext cx="4438650" cy="1714500"/>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105</a:t>
            </a:fld>
            <a:endParaRPr lang="en-US" dirty="0"/>
          </a:p>
        </p:txBody>
      </p:sp>
    </p:spTree>
    <p:extLst>
      <p:ext uri="{BB962C8B-B14F-4D97-AF65-F5344CB8AC3E}">
        <p14:creationId xmlns:p14="http://schemas.microsoft.com/office/powerpoint/2010/main" val="1061441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Implications</a:t>
            </a:r>
          </a:p>
        </p:txBody>
      </p:sp>
      <p:sp>
        <p:nvSpPr>
          <p:cNvPr id="3" name="Content Placeholder 2"/>
          <p:cNvSpPr>
            <a:spLocks noGrp="1"/>
          </p:cNvSpPr>
          <p:nvPr>
            <p:ph idx="1"/>
          </p:nvPr>
        </p:nvSpPr>
        <p:spPr>
          <a:xfrm>
            <a:off x="457200" y="1066800"/>
            <a:ext cx="8305800" cy="5334000"/>
          </a:xfrm>
        </p:spPr>
        <p:txBody>
          <a:bodyPr>
            <a:normAutofit fontScale="92500"/>
          </a:bodyPr>
          <a:lstStyle/>
          <a:p>
            <a:r>
              <a:rPr lang="en-US" sz="2800" dirty="0"/>
              <a:t>Acrylates such as the Formlabs resin need special precautions</a:t>
            </a:r>
          </a:p>
          <a:p>
            <a:pPr lvl="1"/>
            <a:r>
              <a:rPr lang="en-US" sz="2400" dirty="0"/>
              <a:t>They are irritants to the skin and lungs</a:t>
            </a:r>
          </a:p>
          <a:p>
            <a:pPr lvl="1"/>
            <a:r>
              <a:rPr lang="en-US" sz="2400" dirty="0"/>
              <a:t>They can cause chemical sensitization – permanent health impact</a:t>
            </a:r>
          </a:p>
          <a:p>
            <a:pPr lvl="1"/>
            <a:r>
              <a:rPr lang="en-US" sz="2400" dirty="0"/>
              <a:t>They can’t just be tossed in the trash</a:t>
            </a:r>
          </a:p>
          <a:p>
            <a:pPr lvl="1"/>
            <a:r>
              <a:rPr lang="en-US" sz="2400" dirty="0"/>
              <a:t>Contamination is a monumental pain because everything must be collected, cured and disposed of separately</a:t>
            </a:r>
          </a:p>
          <a:p>
            <a:r>
              <a:rPr lang="en-US" sz="2800" dirty="0"/>
              <a:t>Formlabs has designed a system that should minimize the risks, but care must be used!</a:t>
            </a:r>
          </a:p>
          <a:p>
            <a:r>
              <a:rPr lang="en-US" sz="2800" b="1" dirty="0">
                <a:solidFill>
                  <a:srgbClr val="CC6600"/>
                </a:solidFill>
              </a:rPr>
              <a:t>This is not PLA.  Misuse of the resin or ignoring safety requirements will result in losing privileges at make 717!</a:t>
            </a:r>
          </a:p>
        </p:txBody>
      </p:sp>
      <p:sp>
        <p:nvSpPr>
          <p:cNvPr id="4" name="Slide Number Placeholder 3"/>
          <p:cNvSpPr>
            <a:spLocks noGrp="1"/>
          </p:cNvSpPr>
          <p:nvPr>
            <p:ph type="sldNum" sz="quarter" idx="12"/>
          </p:nvPr>
        </p:nvSpPr>
        <p:spPr/>
        <p:txBody>
          <a:bodyPr/>
          <a:lstStyle/>
          <a:p>
            <a:fld id="{59B4735B-6DE0-4565-A2C4-0A11AECFDCE6}" type="slidenum">
              <a:rPr lang="en-US" smtClean="0"/>
              <a:pPr/>
              <a:t>11</a:t>
            </a:fld>
            <a:endParaRPr lang="en-US" dirty="0"/>
          </a:p>
        </p:txBody>
      </p:sp>
    </p:spTree>
    <p:extLst>
      <p:ext uri="{BB962C8B-B14F-4D97-AF65-F5344CB8AC3E}">
        <p14:creationId xmlns:p14="http://schemas.microsoft.com/office/powerpoint/2010/main" val="3271088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SDS for Formlabs resins:  Sect 1, Chemical Name and Maker</a:t>
            </a:r>
          </a:p>
        </p:txBody>
      </p:sp>
      <p:sp>
        <p:nvSpPr>
          <p:cNvPr id="3" name="Content Placeholder 2"/>
          <p:cNvSpPr>
            <a:spLocks noGrp="1"/>
          </p:cNvSpPr>
          <p:nvPr>
            <p:ph sz="half" idx="1"/>
          </p:nvPr>
        </p:nvSpPr>
        <p:spPr>
          <a:xfrm>
            <a:off x="685800" y="3667125"/>
            <a:ext cx="7467600" cy="2620963"/>
          </a:xfrm>
        </p:spPr>
        <p:txBody>
          <a:bodyPr/>
          <a:lstStyle/>
          <a:p>
            <a:r>
              <a:rPr lang="en-US" dirty="0"/>
              <a:t>The Formlabs resin materials are </a:t>
            </a:r>
            <a:r>
              <a:rPr lang="en-US" i="1" dirty="0">
                <a:solidFill>
                  <a:srgbClr val="CC6600"/>
                </a:solidFill>
              </a:rPr>
              <a:t>“photoreactive</a:t>
            </a:r>
            <a:r>
              <a:rPr lang="en-US" dirty="0"/>
              <a:t>” – they start to have a chemical reaction when exposed to light</a:t>
            </a:r>
          </a:p>
          <a:p>
            <a:r>
              <a:rPr lang="en-US" i="1" dirty="0">
                <a:solidFill>
                  <a:srgbClr val="CC6600"/>
                </a:solidFill>
              </a:rPr>
              <a:t>Meth</a:t>
            </a:r>
            <a:r>
              <a:rPr lang="en-US" b="1" i="1" dirty="0">
                <a:solidFill>
                  <a:srgbClr val="CC6600"/>
                </a:solidFill>
              </a:rPr>
              <a:t>acrylic</a:t>
            </a:r>
            <a:r>
              <a:rPr lang="en-US" i="1" dirty="0">
                <a:solidFill>
                  <a:srgbClr val="CC6600"/>
                </a:solidFill>
              </a:rPr>
              <a:t> acid esters</a:t>
            </a:r>
            <a:r>
              <a:rPr lang="en-US" dirty="0"/>
              <a:t> – therefore they must be treated as Acrylates</a:t>
            </a:r>
          </a:p>
        </p:txBody>
      </p:sp>
      <p:pic>
        <p:nvPicPr>
          <p:cNvPr id="5" name="Picture 4"/>
          <p:cNvPicPr>
            <a:picLocks noChangeAspect="1"/>
          </p:cNvPicPr>
          <p:nvPr/>
        </p:nvPicPr>
        <p:blipFill>
          <a:blip r:embed="rId3" cstate="print"/>
          <a:stretch>
            <a:fillRect/>
          </a:stretch>
        </p:blipFill>
        <p:spPr>
          <a:xfrm>
            <a:off x="1619250" y="1066800"/>
            <a:ext cx="5905500" cy="2066925"/>
          </a:xfrm>
          <a:prstGeom prst="rect">
            <a:avLst/>
          </a:prstGeom>
          <a:ln>
            <a:solidFill>
              <a:srgbClr val="CC6600"/>
            </a:solidFill>
          </a:ln>
        </p:spPr>
      </p:pic>
      <p:sp>
        <p:nvSpPr>
          <p:cNvPr id="7" name="Right Arrow 6"/>
          <p:cNvSpPr/>
          <p:nvPr/>
        </p:nvSpPr>
        <p:spPr>
          <a:xfrm>
            <a:off x="304800" y="1447800"/>
            <a:ext cx="1524000" cy="152400"/>
          </a:xfrm>
          <a:prstGeom prst="rightArrow">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1905000" y="1371600"/>
            <a:ext cx="3657600" cy="381000"/>
          </a:xfrm>
          <a:prstGeom prst="roundRect">
            <a:avLst/>
          </a:pr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59B4735B-6DE0-4565-A2C4-0A11AECFDCE6}" type="slidenum">
              <a:rPr lang="en-US" smtClean="0"/>
              <a:pPr/>
              <a:t>12</a:t>
            </a:fld>
            <a:endParaRPr lang="en-US" dirty="0"/>
          </a:p>
        </p:txBody>
      </p:sp>
    </p:spTree>
    <p:extLst>
      <p:ext uri="{BB962C8B-B14F-4D97-AF65-F5344CB8AC3E}">
        <p14:creationId xmlns:p14="http://schemas.microsoft.com/office/powerpoint/2010/main" val="3364323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Sect 2:  List of Hazards</a:t>
            </a:r>
          </a:p>
        </p:txBody>
      </p:sp>
      <p:sp>
        <p:nvSpPr>
          <p:cNvPr id="3" name="Content Placeholder 2"/>
          <p:cNvSpPr>
            <a:spLocks noGrp="1"/>
          </p:cNvSpPr>
          <p:nvPr>
            <p:ph sz="half" idx="1"/>
          </p:nvPr>
        </p:nvSpPr>
        <p:spPr>
          <a:xfrm>
            <a:off x="457200" y="5257800"/>
            <a:ext cx="8534400" cy="1576137"/>
          </a:xfrm>
        </p:spPr>
        <p:txBody>
          <a:bodyPr>
            <a:normAutofit/>
          </a:bodyPr>
          <a:lstStyle/>
          <a:p>
            <a:r>
              <a:rPr lang="en-US" sz="2000" dirty="0"/>
              <a:t>This part of the SDS summarizes the hazards :</a:t>
            </a:r>
          </a:p>
          <a:p>
            <a:pPr lvl="1"/>
            <a:r>
              <a:rPr lang="en-US" sz="1600" dirty="0"/>
              <a:t>Skin irritant</a:t>
            </a:r>
          </a:p>
          <a:p>
            <a:pPr lvl="1"/>
            <a:r>
              <a:rPr lang="en-US" sz="1600" dirty="0"/>
              <a:t>Skin or respiratory sensitizer (i.e., exposure can make you allergic – think peanuts)</a:t>
            </a:r>
          </a:p>
          <a:p>
            <a:pPr lvl="1"/>
            <a:r>
              <a:rPr lang="en-US" sz="1600" dirty="0"/>
              <a:t>Eye irritant</a:t>
            </a:r>
          </a:p>
        </p:txBody>
      </p:sp>
      <p:pic>
        <p:nvPicPr>
          <p:cNvPr id="4" name="Picture 3"/>
          <p:cNvPicPr>
            <a:picLocks noChangeAspect="1"/>
          </p:cNvPicPr>
          <p:nvPr/>
        </p:nvPicPr>
        <p:blipFill>
          <a:blip r:embed="rId2" cstate="print"/>
          <a:stretch>
            <a:fillRect/>
          </a:stretch>
        </p:blipFill>
        <p:spPr>
          <a:xfrm>
            <a:off x="1404937" y="1081087"/>
            <a:ext cx="6334125" cy="3933825"/>
          </a:xfrm>
          <a:prstGeom prst="rect">
            <a:avLst/>
          </a:prstGeom>
          <a:ln>
            <a:solidFill>
              <a:srgbClr val="CC6600"/>
            </a:solidFill>
          </a:ln>
        </p:spPr>
      </p:pic>
      <p:sp>
        <p:nvSpPr>
          <p:cNvPr id="6" name="Right Arrow 5"/>
          <p:cNvSpPr/>
          <p:nvPr/>
        </p:nvSpPr>
        <p:spPr>
          <a:xfrm>
            <a:off x="76200" y="2438400"/>
            <a:ext cx="1524000" cy="152400"/>
          </a:xfrm>
          <a:prstGeom prst="rightArrow">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1623646" y="2133600"/>
            <a:ext cx="3481754" cy="952500"/>
          </a:xfrm>
          <a:prstGeom prst="roundRect">
            <a:avLst/>
          </a:pr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59B4735B-6DE0-4565-A2C4-0A11AECFDCE6}" type="slidenum">
              <a:rPr lang="en-US" smtClean="0"/>
              <a:pPr/>
              <a:t>13</a:t>
            </a:fld>
            <a:endParaRPr lang="en-US" dirty="0"/>
          </a:p>
        </p:txBody>
      </p:sp>
      <p:sp>
        <p:nvSpPr>
          <p:cNvPr id="8" name="TextBox 7"/>
          <p:cNvSpPr txBox="1"/>
          <p:nvPr/>
        </p:nvSpPr>
        <p:spPr>
          <a:xfrm>
            <a:off x="7315200" y="2819400"/>
            <a:ext cx="1524000" cy="738664"/>
          </a:xfrm>
          <a:prstGeom prst="rect">
            <a:avLst/>
          </a:prstGeom>
          <a:solidFill>
            <a:schemeClr val="bg1"/>
          </a:solidFill>
          <a:ln>
            <a:solidFill>
              <a:schemeClr val="accent1"/>
            </a:solidFill>
          </a:ln>
        </p:spPr>
        <p:txBody>
          <a:bodyPr wrap="square" rtlCol="0">
            <a:spAutoFit/>
          </a:bodyPr>
          <a:lstStyle/>
          <a:p>
            <a:r>
              <a:rPr lang="en-US" sz="1400" i="1" dirty="0">
                <a:solidFill>
                  <a:srgbClr val="CC6600"/>
                </a:solidFill>
              </a:rPr>
              <a:t>Class 1 is more dangerous than Class 2…</a:t>
            </a:r>
          </a:p>
        </p:txBody>
      </p:sp>
    </p:spTree>
    <p:extLst>
      <p:ext uri="{BB962C8B-B14F-4D97-AF65-F5344CB8AC3E}">
        <p14:creationId xmlns:p14="http://schemas.microsoft.com/office/powerpoint/2010/main" val="1622430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 irritation</a:t>
            </a:r>
          </a:p>
        </p:txBody>
      </p:sp>
      <p:sp>
        <p:nvSpPr>
          <p:cNvPr id="4" name="Slide Number Placeholder 3"/>
          <p:cNvSpPr>
            <a:spLocks noGrp="1"/>
          </p:cNvSpPr>
          <p:nvPr>
            <p:ph type="sldNum" sz="quarter" idx="12"/>
          </p:nvPr>
        </p:nvSpPr>
        <p:spPr/>
        <p:txBody>
          <a:bodyPr/>
          <a:lstStyle/>
          <a:p>
            <a:fld id="{59B4735B-6DE0-4565-A2C4-0A11AECFDCE6}" type="slidenum">
              <a:rPr lang="en-US" smtClean="0"/>
              <a:pPr/>
              <a:t>14</a:t>
            </a:fld>
            <a:endParaRPr lang="en-US" dirty="0"/>
          </a:p>
        </p:txBody>
      </p:sp>
      <p:pic>
        <p:nvPicPr>
          <p:cNvPr id="5" name="Picture 4"/>
          <p:cNvPicPr>
            <a:picLocks noChangeAspect="1"/>
          </p:cNvPicPr>
          <p:nvPr/>
        </p:nvPicPr>
        <p:blipFill>
          <a:blip r:embed="rId2" cstate="print"/>
          <a:stretch>
            <a:fillRect/>
          </a:stretch>
        </p:blipFill>
        <p:spPr>
          <a:xfrm>
            <a:off x="609600" y="1066800"/>
            <a:ext cx="2790825" cy="2162175"/>
          </a:xfrm>
          <a:prstGeom prst="rect">
            <a:avLst/>
          </a:prstGeom>
        </p:spPr>
      </p:pic>
      <p:pic>
        <p:nvPicPr>
          <p:cNvPr id="6" name="Picture 5"/>
          <p:cNvPicPr>
            <a:picLocks noChangeAspect="1"/>
          </p:cNvPicPr>
          <p:nvPr/>
        </p:nvPicPr>
        <p:blipFill>
          <a:blip r:embed="rId3" cstate="print"/>
          <a:stretch>
            <a:fillRect/>
          </a:stretch>
        </p:blipFill>
        <p:spPr>
          <a:xfrm>
            <a:off x="4855368" y="2895600"/>
            <a:ext cx="3395663" cy="2715599"/>
          </a:xfrm>
          <a:prstGeom prst="rect">
            <a:avLst/>
          </a:prstGeom>
        </p:spPr>
      </p:pic>
      <p:sp>
        <p:nvSpPr>
          <p:cNvPr id="7" name="TextBox 6"/>
          <p:cNvSpPr txBox="1"/>
          <p:nvPr/>
        </p:nvSpPr>
        <p:spPr>
          <a:xfrm>
            <a:off x="838200" y="3272909"/>
            <a:ext cx="1646605" cy="369332"/>
          </a:xfrm>
          <a:prstGeom prst="rect">
            <a:avLst/>
          </a:prstGeom>
          <a:noFill/>
        </p:spPr>
        <p:txBody>
          <a:bodyPr wrap="none" rtlCol="0">
            <a:spAutoFit/>
          </a:bodyPr>
          <a:lstStyle/>
          <a:p>
            <a:r>
              <a:rPr lang="en-US" dirty="0"/>
              <a:t>Minor reaction</a:t>
            </a:r>
          </a:p>
        </p:txBody>
      </p:sp>
      <p:sp>
        <p:nvSpPr>
          <p:cNvPr id="8" name="TextBox 7"/>
          <p:cNvSpPr txBox="1"/>
          <p:nvPr/>
        </p:nvSpPr>
        <p:spPr>
          <a:xfrm>
            <a:off x="5562600" y="5799108"/>
            <a:ext cx="1800493" cy="369332"/>
          </a:xfrm>
          <a:prstGeom prst="rect">
            <a:avLst/>
          </a:prstGeom>
          <a:noFill/>
        </p:spPr>
        <p:txBody>
          <a:bodyPr wrap="none" rtlCol="0">
            <a:spAutoFit/>
          </a:bodyPr>
          <a:lstStyle/>
          <a:p>
            <a:r>
              <a:rPr lang="en-US" dirty="0"/>
              <a:t>Severe reaction</a:t>
            </a:r>
          </a:p>
        </p:txBody>
      </p:sp>
      <p:sp>
        <p:nvSpPr>
          <p:cNvPr id="9" name="TextBox 8"/>
          <p:cNvSpPr txBox="1"/>
          <p:nvPr/>
        </p:nvSpPr>
        <p:spPr>
          <a:xfrm>
            <a:off x="685800" y="5105400"/>
            <a:ext cx="3429000" cy="923330"/>
          </a:xfrm>
          <a:prstGeom prst="rect">
            <a:avLst/>
          </a:prstGeom>
          <a:noFill/>
          <a:ln>
            <a:solidFill>
              <a:schemeClr val="tx2">
                <a:lumMod val="75000"/>
              </a:schemeClr>
            </a:solidFill>
          </a:ln>
        </p:spPr>
        <p:txBody>
          <a:bodyPr wrap="square" rtlCol="0">
            <a:spAutoFit/>
          </a:bodyPr>
          <a:lstStyle/>
          <a:p>
            <a:r>
              <a:rPr lang="en-US" b="1" dirty="0">
                <a:solidFill>
                  <a:srgbClr val="CC6600"/>
                </a:solidFill>
              </a:rPr>
              <a:t>Risks are determined by your behavior and your personal body chemistry</a:t>
            </a:r>
          </a:p>
        </p:txBody>
      </p:sp>
    </p:spTree>
    <p:extLst>
      <p:ext uri="{BB962C8B-B14F-4D97-AF65-F5344CB8AC3E}">
        <p14:creationId xmlns:p14="http://schemas.microsoft.com/office/powerpoint/2010/main" val="67680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Sect 2:  List of Hazards, con’t</a:t>
            </a:r>
          </a:p>
        </p:txBody>
      </p:sp>
      <p:sp>
        <p:nvSpPr>
          <p:cNvPr id="3" name="Content Placeholder 2"/>
          <p:cNvSpPr>
            <a:spLocks noGrp="1"/>
          </p:cNvSpPr>
          <p:nvPr>
            <p:ph sz="half" idx="1"/>
          </p:nvPr>
        </p:nvSpPr>
        <p:spPr>
          <a:xfrm>
            <a:off x="304800" y="4419600"/>
            <a:ext cx="8686800" cy="2133600"/>
          </a:xfrm>
        </p:spPr>
        <p:txBody>
          <a:bodyPr>
            <a:normAutofit lnSpcReduction="10000"/>
          </a:bodyPr>
          <a:lstStyle/>
          <a:p>
            <a:r>
              <a:rPr lang="en-US" sz="2000" dirty="0"/>
              <a:t>More details about </a:t>
            </a:r>
            <a:r>
              <a:rPr lang="en-US" sz="2000" i="1" dirty="0">
                <a:solidFill>
                  <a:srgbClr val="CC6600"/>
                </a:solidFill>
              </a:rPr>
              <a:t>Specific Hazards</a:t>
            </a:r>
            <a:r>
              <a:rPr lang="en-US" sz="2000" dirty="0"/>
              <a:t> and how to handle safely:</a:t>
            </a:r>
          </a:p>
          <a:p>
            <a:pPr lvl="1"/>
            <a:r>
              <a:rPr lang="en-US" sz="1600" dirty="0"/>
              <a:t>Skin irritant = wear gloves, wash after handling</a:t>
            </a:r>
          </a:p>
          <a:p>
            <a:pPr lvl="1"/>
            <a:r>
              <a:rPr lang="en-US" sz="1600" dirty="0"/>
              <a:t>Wear eye and/or face protection</a:t>
            </a:r>
          </a:p>
          <a:p>
            <a:pPr lvl="1"/>
            <a:r>
              <a:rPr lang="en-US" sz="1600" dirty="0"/>
              <a:t>Special containment to avoid releasing into the environment</a:t>
            </a:r>
          </a:p>
          <a:p>
            <a:pPr lvl="1"/>
            <a:r>
              <a:rPr lang="en-US" sz="1600" dirty="0"/>
              <a:t>Contaminated clothing shouldn’t leave the work area!!!  This is to limit accidental contamination to other surfaces.</a:t>
            </a:r>
          </a:p>
          <a:p>
            <a:r>
              <a:rPr lang="en-US" sz="2000" b="1" dirty="0">
                <a:solidFill>
                  <a:srgbClr val="CC6600"/>
                </a:solidFill>
              </a:rPr>
              <a:t>This is NOT PLA!!!</a:t>
            </a:r>
          </a:p>
          <a:p>
            <a:pPr lvl="1"/>
            <a:endParaRPr lang="en-US" sz="1400" dirty="0"/>
          </a:p>
        </p:txBody>
      </p:sp>
      <p:pic>
        <p:nvPicPr>
          <p:cNvPr id="5" name="Picture 4"/>
          <p:cNvPicPr>
            <a:picLocks noChangeAspect="1"/>
          </p:cNvPicPr>
          <p:nvPr/>
        </p:nvPicPr>
        <p:blipFill>
          <a:blip r:embed="rId2" cstate="print"/>
          <a:stretch>
            <a:fillRect/>
          </a:stretch>
        </p:blipFill>
        <p:spPr>
          <a:xfrm>
            <a:off x="1219200" y="990600"/>
            <a:ext cx="6419433" cy="3124200"/>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15</a:t>
            </a:fld>
            <a:endParaRPr lang="en-US" dirty="0"/>
          </a:p>
        </p:txBody>
      </p:sp>
    </p:spTree>
    <p:extLst>
      <p:ext uri="{BB962C8B-B14F-4D97-AF65-F5344CB8AC3E}">
        <p14:creationId xmlns:p14="http://schemas.microsoft.com/office/powerpoint/2010/main" val="2596096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Sect 2:  List of Hazards, con’t</a:t>
            </a:r>
          </a:p>
        </p:txBody>
      </p:sp>
      <p:sp>
        <p:nvSpPr>
          <p:cNvPr id="3" name="Content Placeholder 2"/>
          <p:cNvSpPr>
            <a:spLocks noGrp="1"/>
          </p:cNvSpPr>
          <p:nvPr>
            <p:ph sz="half" idx="1"/>
          </p:nvPr>
        </p:nvSpPr>
        <p:spPr>
          <a:xfrm>
            <a:off x="457200" y="4572000"/>
            <a:ext cx="8686800" cy="2133600"/>
          </a:xfrm>
        </p:spPr>
        <p:txBody>
          <a:bodyPr>
            <a:normAutofit/>
          </a:bodyPr>
          <a:lstStyle/>
          <a:p>
            <a:r>
              <a:rPr lang="en-US" sz="2000" dirty="0"/>
              <a:t>More details about </a:t>
            </a:r>
            <a:r>
              <a:rPr lang="en-US" sz="2000" i="1" dirty="0">
                <a:solidFill>
                  <a:srgbClr val="CC6600"/>
                </a:solidFill>
              </a:rPr>
              <a:t>How to safely handle</a:t>
            </a:r>
            <a:r>
              <a:rPr lang="en-US" sz="2000" dirty="0"/>
              <a:t>:</a:t>
            </a:r>
          </a:p>
          <a:p>
            <a:pPr lvl="1"/>
            <a:r>
              <a:rPr lang="en-US" sz="1600" dirty="0"/>
              <a:t>Wash well</a:t>
            </a:r>
          </a:p>
          <a:p>
            <a:pPr lvl="1"/>
            <a:r>
              <a:rPr lang="en-US" sz="1600" dirty="0"/>
              <a:t>Seek medical attention if a rash forms</a:t>
            </a:r>
          </a:p>
          <a:p>
            <a:pPr lvl="1"/>
            <a:r>
              <a:rPr lang="en-US" sz="1600" dirty="0"/>
              <a:t>Collect any stray spills and contaminated goods, including clothing</a:t>
            </a:r>
          </a:p>
          <a:p>
            <a:r>
              <a:rPr lang="en-US" sz="1800" dirty="0"/>
              <a:t>Other health effects</a:t>
            </a:r>
          </a:p>
          <a:p>
            <a:pPr lvl="1"/>
            <a:r>
              <a:rPr lang="en-US" sz="1600" dirty="0"/>
              <a:t>Headaches, nausea, etc.</a:t>
            </a:r>
          </a:p>
          <a:p>
            <a:pPr lvl="1"/>
            <a:endParaRPr lang="en-US" sz="1400" dirty="0"/>
          </a:p>
        </p:txBody>
      </p:sp>
      <p:pic>
        <p:nvPicPr>
          <p:cNvPr id="4" name="Picture 3"/>
          <p:cNvPicPr>
            <a:picLocks noChangeAspect="1"/>
          </p:cNvPicPr>
          <p:nvPr/>
        </p:nvPicPr>
        <p:blipFill>
          <a:blip r:embed="rId2" cstate="print"/>
          <a:stretch>
            <a:fillRect/>
          </a:stretch>
        </p:blipFill>
        <p:spPr>
          <a:xfrm>
            <a:off x="1071562" y="981075"/>
            <a:ext cx="7000875" cy="3295650"/>
          </a:xfrm>
          <a:prstGeom prst="rect">
            <a:avLst/>
          </a:prstGeom>
          <a:ln>
            <a:solidFill>
              <a:srgbClr val="CC6600"/>
            </a:solidFill>
          </a:ln>
        </p:spPr>
      </p:pic>
      <p:sp>
        <p:nvSpPr>
          <p:cNvPr id="7" name="Right Arrow 6"/>
          <p:cNvSpPr/>
          <p:nvPr/>
        </p:nvSpPr>
        <p:spPr>
          <a:xfrm flipV="1">
            <a:off x="385762" y="2362200"/>
            <a:ext cx="685800" cy="228600"/>
          </a:xfrm>
          <a:prstGeom prst="rightArrow">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1143000" y="2209800"/>
            <a:ext cx="3962400" cy="457200"/>
          </a:xfrm>
          <a:prstGeom prst="roundRect">
            <a:avLst/>
          </a:pr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59B4735B-6DE0-4565-A2C4-0A11AECFDCE6}" type="slidenum">
              <a:rPr lang="en-US" smtClean="0"/>
              <a:pPr/>
              <a:t>16</a:t>
            </a:fld>
            <a:endParaRPr lang="en-US" dirty="0"/>
          </a:p>
        </p:txBody>
      </p:sp>
    </p:spTree>
    <p:extLst>
      <p:ext uri="{BB962C8B-B14F-4D97-AF65-F5344CB8AC3E}">
        <p14:creationId xmlns:p14="http://schemas.microsoft.com/office/powerpoint/2010/main" val="1179902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Sect 4:  First Aid</a:t>
            </a:r>
          </a:p>
        </p:txBody>
      </p:sp>
      <p:sp>
        <p:nvSpPr>
          <p:cNvPr id="3" name="Content Placeholder 2"/>
          <p:cNvSpPr>
            <a:spLocks noGrp="1"/>
          </p:cNvSpPr>
          <p:nvPr>
            <p:ph sz="half" idx="1"/>
          </p:nvPr>
        </p:nvSpPr>
        <p:spPr>
          <a:xfrm>
            <a:off x="152400" y="4953000"/>
            <a:ext cx="8686800" cy="1600200"/>
          </a:xfrm>
        </p:spPr>
        <p:txBody>
          <a:bodyPr>
            <a:normAutofit/>
          </a:bodyPr>
          <a:lstStyle/>
          <a:p>
            <a:r>
              <a:rPr lang="en-US" sz="2400" dirty="0"/>
              <a:t>Section 4 gives the </a:t>
            </a:r>
            <a:r>
              <a:rPr lang="en-US" sz="2400" i="1" dirty="0">
                <a:solidFill>
                  <a:srgbClr val="CC6600"/>
                </a:solidFill>
              </a:rPr>
              <a:t>First Aid information</a:t>
            </a:r>
            <a:r>
              <a:rPr lang="en-US" sz="2400" dirty="0"/>
              <a:t>. You should always read this (consider reading it first!)</a:t>
            </a:r>
          </a:p>
          <a:p>
            <a:pPr lvl="1"/>
            <a:r>
              <a:rPr lang="en-US" sz="2000" dirty="0"/>
              <a:t>What to do in case of an incident: inhalation, resin in eye, resin on skin, ingestion</a:t>
            </a:r>
          </a:p>
          <a:p>
            <a:endParaRPr lang="en-US" sz="1400" dirty="0"/>
          </a:p>
          <a:p>
            <a:pPr lvl="1"/>
            <a:endParaRPr lang="en-US" sz="1400" dirty="0"/>
          </a:p>
        </p:txBody>
      </p:sp>
      <p:pic>
        <p:nvPicPr>
          <p:cNvPr id="4" name="Picture 3"/>
          <p:cNvPicPr>
            <a:picLocks noChangeAspect="1"/>
          </p:cNvPicPr>
          <p:nvPr/>
        </p:nvPicPr>
        <p:blipFill>
          <a:blip r:embed="rId2" cstate="print"/>
          <a:stretch>
            <a:fillRect/>
          </a:stretch>
        </p:blipFill>
        <p:spPr>
          <a:xfrm>
            <a:off x="228600" y="990600"/>
            <a:ext cx="8657749" cy="3733800"/>
          </a:xfrm>
          <a:prstGeom prst="rect">
            <a:avLst/>
          </a:prstGeom>
          <a:ln>
            <a:solidFill>
              <a:srgbClr val="CC6600"/>
            </a:solidFill>
          </a:ln>
        </p:spPr>
      </p:pic>
      <p:sp>
        <p:nvSpPr>
          <p:cNvPr id="5" name="Slide Number Placeholder 4"/>
          <p:cNvSpPr>
            <a:spLocks noGrp="1"/>
          </p:cNvSpPr>
          <p:nvPr>
            <p:ph type="sldNum" sz="quarter" idx="12"/>
          </p:nvPr>
        </p:nvSpPr>
        <p:spPr/>
        <p:txBody>
          <a:bodyPr/>
          <a:lstStyle/>
          <a:p>
            <a:fld id="{59B4735B-6DE0-4565-A2C4-0A11AECFDCE6}" type="slidenum">
              <a:rPr lang="en-US" smtClean="0"/>
              <a:pPr/>
              <a:t>17</a:t>
            </a:fld>
            <a:endParaRPr lang="en-US" dirty="0"/>
          </a:p>
        </p:txBody>
      </p:sp>
    </p:spTree>
    <p:extLst>
      <p:ext uri="{BB962C8B-B14F-4D97-AF65-F5344CB8AC3E}">
        <p14:creationId xmlns:p14="http://schemas.microsoft.com/office/powerpoint/2010/main" val="2693937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Sect 5:  Fire Fighting</a:t>
            </a:r>
          </a:p>
        </p:txBody>
      </p:sp>
      <p:sp>
        <p:nvSpPr>
          <p:cNvPr id="3" name="Content Placeholder 2"/>
          <p:cNvSpPr>
            <a:spLocks noGrp="1"/>
          </p:cNvSpPr>
          <p:nvPr>
            <p:ph sz="half" idx="1"/>
          </p:nvPr>
        </p:nvSpPr>
        <p:spPr>
          <a:xfrm>
            <a:off x="304800" y="4191000"/>
            <a:ext cx="6400800" cy="2133600"/>
          </a:xfrm>
        </p:spPr>
        <p:txBody>
          <a:bodyPr>
            <a:normAutofit fontScale="92500"/>
          </a:bodyPr>
          <a:lstStyle/>
          <a:p>
            <a:r>
              <a:rPr lang="en-US" sz="2400" dirty="0"/>
              <a:t>Section 5 gives the </a:t>
            </a:r>
            <a:r>
              <a:rPr lang="en-US" sz="2400" i="1" dirty="0">
                <a:solidFill>
                  <a:srgbClr val="CC6600"/>
                </a:solidFill>
              </a:rPr>
              <a:t>Fire Fighting information</a:t>
            </a:r>
            <a:r>
              <a:rPr lang="en-US" sz="2400" dirty="0"/>
              <a:t>. </a:t>
            </a:r>
          </a:p>
          <a:p>
            <a:pPr lvl="1"/>
            <a:r>
              <a:rPr lang="en-US" sz="2000" dirty="0"/>
              <a:t>Carbon Dioxide or dry chemical fire extinguisher needed</a:t>
            </a:r>
          </a:p>
          <a:p>
            <a:pPr lvl="2"/>
            <a:r>
              <a:rPr lang="en-US" sz="1800" dirty="0"/>
              <a:t>Use the extinguishers provided in the printer room – they have been selected for use with these materials</a:t>
            </a:r>
          </a:p>
          <a:p>
            <a:endParaRPr lang="en-US" sz="1400" dirty="0"/>
          </a:p>
          <a:p>
            <a:pPr lvl="1"/>
            <a:endParaRPr lang="en-US" sz="1400" dirty="0"/>
          </a:p>
        </p:txBody>
      </p:sp>
      <p:pic>
        <p:nvPicPr>
          <p:cNvPr id="5" name="Picture 4"/>
          <p:cNvPicPr>
            <a:picLocks noChangeAspect="1"/>
          </p:cNvPicPr>
          <p:nvPr/>
        </p:nvPicPr>
        <p:blipFill>
          <a:blip r:embed="rId2" cstate="print"/>
          <a:stretch>
            <a:fillRect/>
          </a:stretch>
        </p:blipFill>
        <p:spPr>
          <a:xfrm>
            <a:off x="914400" y="1104900"/>
            <a:ext cx="6838950" cy="2819400"/>
          </a:xfrm>
          <a:prstGeom prst="rect">
            <a:avLst/>
          </a:prstGeom>
          <a:ln>
            <a:solidFill>
              <a:srgbClr val="CC6600"/>
            </a:solidFill>
          </a:ln>
        </p:spPr>
      </p:pic>
      <p:sp>
        <p:nvSpPr>
          <p:cNvPr id="6" name="Right Arrow 5"/>
          <p:cNvSpPr/>
          <p:nvPr/>
        </p:nvSpPr>
        <p:spPr>
          <a:xfrm flipV="1">
            <a:off x="307181" y="2625969"/>
            <a:ext cx="685800" cy="228600"/>
          </a:xfrm>
          <a:prstGeom prst="rightArrow">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1071562" y="2666999"/>
            <a:ext cx="6167438" cy="228601"/>
          </a:xfrm>
          <a:prstGeom prst="roundRect">
            <a:avLst/>
          </a:pr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59B4735B-6DE0-4565-A2C4-0A11AECFDCE6}" type="slidenum">
              <a:rPr lang="en-US" smtClean="0"/>
              <a:pPr/>
              <a:t>18</a:t>
            </a:fld>
            <a:endParaRPr lang="en-US" dirty="0"/>
          </a:p>
        </p:txBody>
      </p:sp>
      <p:pic>
        <p:nvPicPr>
          <p:cNvPr id="1026" name="Picture 2" descr="Image result for ABC drych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4233068"/>
            <a:ext cx="1053462" cy="204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606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Extinguisher</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77478" y="1066800"/>
            <a:ext cx="7589044" cy="5059363"/>
          </a:xfrm>
        </p:spPr>
      </p:pic>
      <p:sp>
        <p:nvSpPr>
          <p:cNvPr id="4" name="Slide Number Placeholder 3"/>
          <p:cNvSpPr>
            <a:spLocks noGrp="1"/>
          </p:cNvSpPr>
          <p:nvPr>
            <p:ph type="sldNum" sz="quarter" idx="12"/>
          </p:nvPr>
        </p:nvSpPr>
        <p:spPr/>
        <p:txBody>
          <a:bodyPr/>
          <a:lstStyle/>
          <a:p>
            <a:fld id="{59B4735B-6DE0-4565-A2C4-0A11AECFDCE6}" type="slidenum">
              <a:rPr lang="en-US" smtClean="0"/>
              <a:pPr/>
              <a:t>19</a:t>
            </a:fld>
            <a:endParaRPr lang="en-US" dirty="0"/>
          </a:p>
        </p:txBody>
      </p:sp>
      <p:sp>
        <p:nvSpPr>
          <p:cNvPr id="7" name="Rounded Rectangle 6"/>
          <p:cNvSpPr/>
          <p:nvPr/>
        </p:nvSpPr>
        <p:spPr>
          <a:xfrm>
            <a:off x="2514600" y="2362200"/>
            <a:ext cx="1143000" cy="28194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8843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1A0F82-8D2F-4F06-975F-9ACA61B655A3}"/>
              </a:ext>
            </a:extLst>
          </p:cNvPr>
          <p:cNvSpPr>
            <a:spLocks noGrp="1"/>
          </p:cNvSpPr>
          <p:nvPr>
            <p:ph type="sldNum" sz="quarter" idx="12"/>
          </p:nvPr>
        </p:nvSpPr>
        <p:spPr/>
        <p:txBody>
          <a:bodyPr/>
          <a:lstStyle/>
          <a:p>
            <a:fld id="{59B4735B-6DE0-4565-A2C4-0A11AECFDCE6}" type="slidenum">
              <a:rPr lang="en-US" smtClean="0"/>
              <a:pPr/>
              <a:t>2</a:t>
            </a:fld>
            <a:endParaRPr lang="en-US" dirty="0"/>
          </a:p>
        </p:txBody>
      </p:sp>
      <p:grpSp>
        <p:nvGrpSpPr>
          <p:cNvPr id="5" name="Group 4">
            <a:extLst>
              <a:ext uri="{FF2B5EF4-FFF2-40B4-BE49-F238E27FC236}">
                <a16:creationId xmlns:a16="http://schemas.microsoft.com/office/drawing/2014/main" id="{A195CD91-0D5E-458F-A9F5-34D11499DB2F}"/>
              </a:ext>
            </a:extLst>
          </p:cNvPr>
          <p:cNvGrpSpPr/>
          <p:nvPr/>
        </p:nvGrpSpPr>
        <p:grpSpPr>
          <a:xfrm>
            <a:off x="446103" y="990600"/>
            <a:ext cx="8153400" cy="5435600"/>
            <a:chOff x="446103" y="990600"/>
            <a:chExt cx="8153400" cy="5435600"/>
          </a:xfrm>
        </p:grpSpPr>
        <p:pic>
          <p:nvPicPr>
            <p:cNvPr id="2050" name="Picture 2" descr="The Formlabs Form 2 Brings The 3D-Printing Magic (Again) | TechCrunch">
              <a:hlinkClick r:id="rId2"/>
              <a:extLst>
                <a:ext uri="{FF2B5EF4-FFF2-40B4-BE49-F238E27FC236}">
                  <a16:creationId xmlns:a16="http://schemas.microsoft.com/office/drawing/2014/main" id="{9AE982AE-FF7D-4D3F-91B3-7FAA5FE261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103" y="990600"/>
              <a:ext cx="8153400" cy="54356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8DBA741-E007-40D1-9D39-3414B7C5271A}"/>
                </a:ext>
              </a:extLst>
            </p:cNvPr>
            <p:cNvGrpSpPr/>
            <p:nvPr/>
          </p:nvGrpSpPr>
          <p:grpSpPr>
            <a:xfrm>
              <a:off x="3802723" y="3275519"/>
              <a:ext cx="1440160" cy="865762"/>
              <a:chOff x="3491880" y="2211710"/>
              <a:chExt cx="2016224" cy="1152128"/>
            </a:xfrm>
          </p:grpSpPr>
          <p:sp>
            <p:nvSpPr>
              <p:cNvPr id="7" name="Rectangle: Rounded Corners 6">
                <a:hlinkClick r:id="rId2"/>
                <a:extLst>
                  <a:ext uri="{FF2B5EF4-FFF2-40B4-BE49-F238E27FC236}">
                    <a16:creationId xmlns:a16="http://schemas.microsoft.com/office/drawing/2014/main" id="{FE65B2C3-2FA4-4AEC-9E44-06A13FDC0D50}"/>
                  </a:ext>
                </a:extLst>
              </p:cNvPr>
              <p:cNvSpPr/>
              <p:nvPr/>
            </p:nvSpPr>
            <p:spPr>
              <a:xfrm>
                <a:off x="3491880" y="2211710"/>
                <a:ext cx="2016224" cy="1152128"/>
              </a:xfrm>
              <a:prstGeom prst="roundRect">
                <a:avLst>
                  <a:gd name="adj" fmla="val 27925"/>
                </a:avLst>
              </a:prstGeom>
              <a:solidFill>
                <a:srgbClr val="FF0000"/>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3EDC414D-AFBC-4754-A070-0E60B8C75B6A}"/>
                  </a:ext>
                </a:extLst>
              </p:cNvPr>
              <p:cNvSpPr/>
              <p:nvPr/>
            </p:nvSpPr>
            <p:spPr>
              <a:xfrm rot="5400000">
                <a:off x="4274364" y="2445736"/>
                <a:ext cx="579395" cy="684076"/>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25671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Sect 6:  Spills</a:t>
            </a:r>
          </a:p>
        </p:txBody>
      </p:sp>
      <p:sp>
        <p:nvSpPr>
          <p:cNvPr id="3" name="Content Placeholder 2"/>
          <p:cNvSpPr>
            <a:spLocks noGrp="1"/>
          </p:cNvSpPr>
          <p:nvPr>
            <p:ph sz="half" idx="1"/>
          </p:nvPr>
        </p:nvSpPr>
        <p:spPr>
          <a:xfrm>
            <a:off x="228600" y="3429000"/>
            <a:ext cx="8686800" cy="2438400"/>
          </a:xfrm>
        </p:spPr>
        <p:txBody>
          <a:bodyPr>
            <a:normAutofit/>
          </a:bodyPr>
          <a:lstStyle/>
          <a:p>
            <a:r>
              <a:rPr lang="en-US" sz="2400" dirty="0"/>
              <a:t>Section 6 gives the info on what to do if you have </a:t>
            </a:r>
            <a:r>
              <a:rPr lang="en-US" sz="2400" i="1" dirty="0">
                <a:solidFill>
                  <a:srgbClr val="CC6600"/>
                </a:solidFill>
              </a:rPr>
              <a:t>Spill</a:t>
            </a:r>
            <a:r>
              <a:rPr lang="en-US" sz="2400" dirty="0"/>
              <a:t>.   Read and understand this!!</a:t>
            </a:r>
          </a:p>
          <a:p>
            <a:pPr lvl="1"/>
            <a:r>
              <a:rPr lang="en-US" sz="2000" b="1" dirty="0"/>
              <a:t>DO NOT</a:t>
            </a:r>
            <a:r>
              <a:rPr lang="en-US" sz="2000" dirty="0"/>
              <a:t> flush resin down the drain!!!  (causes issues in the water system…)</a:t>
            </a:r>
          </a:p>
          <a:p>
            <a:pPr lvl="1"/>
            <a:r>
              <a:rPr lang="en-US" sz="2000" dirty="0"/>
              <a:t>Need a dedicated trash container for anything that gets contaminated!  Use the red one provided.</a:t>
            </a:r>
          </a:p>
          <a:p>
            <a:endParaRPr lang="en-US" sz="1400" dirty="0"/>
          </a:p>
          <a:p>
            <a:pPr lvl="1"/>
            <a:endParaRPr lang="en-US" sz="1400" dirty="0"/>
          </a:p>
        </p:txBody>
      </p:sp>
      <p:pic>
        <p:nvPicPr>
          <p:cNvPr id="4" name="Picture 3"/>
          <p:cNvPicPr>
            <a:picLocks noChangeAspect="1"/>
          </p:cNvPicPr>
          <p:nvPr/>
        </p:nvPicPr>
        <p:blipFill>
          <a:blip r:embed="rId2" cstate="print"/>
          <a:stretch>
            <a:fillRect/>
          </a:stretch>
        </p:blipFill>
        <p:spPr>
          <a:xfrm>
            <a:off x="1019175" y="1143000"/>
            <a:ext cx="7105650" cy="1981200"/>
          </a:xfrm>
          <a:prstGeom prst="rect">
            <a:avLst/>
          </a:prstGeom>
          <a:ln>
            <a:solidFill>
              <a:srgbClr val="CC6600"/>
            </a:solidFill>
          </a:ln>
        </p:spPr>
      </p:pic>
      <p:sp>
        <p:nvSpPr>
          <p:cNvPr id="6" name="Right Arrow 5"/>
          <p:cNvSpPr/>
          <p:nvPr/>
        </p:nvSpPr>
        <p:spPr>
          <a:xfrm flipV="1">
            <a:off x="333375" y="2590800"/>
            <a:ext cx="685800" cy="228600"/>
          </a:xfrm>
          <a:prstGeom prst="rightArrow">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flipV="1">
            <a:off x="342167" y="1752600"/>
            <a:ext cx="685800" cy="228600"/>
          </a:xfrm>
          <a:prstGeom prst="rightArrow">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59B4735B-6DE0-4565-A2C4-0A11AECFDCE6}" type="slidenum">
              <a:rPr lang="en-US" smtClean="0"/>
              <a:pPr/>
              <a:t>20</a:t>
            </a:fld>
            <a:endParaRPr lang="en-US" dirty="0"/>
          </a:p>
        </p:txBody>
      </p:sp>
    </p:spTree>
    <p:extLst>
      <p:ext uri="{BB962C8B-B14F-4D97-AF65-F5344CB8AC3E}">
        <p14:creationId xmlns:p14="http://schemas.microsoft.com/office/powerpoint/2010/main" val="737718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Sect 7:  Handling and Storage</a:t>
            </a:r>
          </a:p>
        </p:txBody>
      </p:sp>
      <p:sp>
        <p:nvSpPr>
          <p:cNvPr id="3" name="Content Placeholder 2"/>
          <p:cNvSpPr>
            <a:spLocks noGrp="1"/>
          </p:cNvSpPr>
          <p:nvPr>
            <p:ph sz="half" idx="1"/>
          </p:nvPr>
        </p:nvSpPr>
        <p:spPr>
          <a:xfrm>
            <a:off x="228600" y="3623894"/>
            <a:ext cx="8610600" cy="2776905"/>
          </a:xfrm>
        </p:spPr>
        <p:txBody>
          <a:bodyPr>
            <a:normAutofit fontScale="92500" lnSpcReduction="10000"/>
          </a:bodyPr>
          <a:lstStyle/>
          <a:p>
            <a:r>
              <a:rPr lang="en-US" sz="1600" dirty="0"/>
              <a:t>Section 7 gives the info on </a:t>
            </a:r>
            <a:r>
              <a:rPr lang="en-US" sz="1600" i="1" dirty="0">
                <a:solidFill>
                  <a:srgbClr val="CC6600"/>
                </a:solidFill>
              </a:rPr>
              <a:t>Handling and Storage</a:t>
            </a:r>
          </a:p>
          <a:p>
            <a:pPr lvl="1"/>
            <a:r>
              <a:rPr lang="en-US" sz="1400" dirty="0"/>
              <a:t>Use in a </a:t>
            </a:r>
            <a:r>
              <a:rPr lang="en-US" sz="1400" dirty="0">
                <a:solidFill>
                  <a:srgbClr val="CC6600"/>
                </a:solidFill>
              </a:rPr>
              <a:t>well ventilated area</a:t>
            </a:r>
          </a:p>
          <a:p>
            <a:pPr lvl="1"/>
            <a:r>
              <a:rPr lang="en-US" sz="1400" dirty="0"/>
              <a:t>Contaminated clothes with liquid resin can be washed (by themselves), but soft leather goods are supposed to be destroyed.  However, to limit exposure to others, </a:t>
            </a:r>
            <a:r>
              <a:rPr lang="en-US" sz="1400" b="1" dirty="0">
                <a:solidFill>
                  <a:srgbClr val="CC6600"/>
                </a:solidFill>
              </a:rPr>
              <a:t>make 717</a:t>
            </a:r>
            <a:r>
              <a:rPr lang="en-US" sz="1400" dirty="0"/>
              <a:t> suggests the clothes to be cured or disposed of before leaving the area if at all possible.   </a:t>
            </a:r>
          </a:p>
          <a:p>
            <a:pPr lvl="1"/>
            <a:r>
              <a:rPr lang="en-US" sz="1400" dirty="0"/>
              <a:t>Smaller “drips” can be cured under the UV Lamp at </a:t>
            </a:r>
            <a:r>
              <a:rPr lang="en-US" sz="1400" b="1" dirty="0">
                <a:solidFill>
                  <a:srgbClr val="CC6600"/>
                </a:solidFill>
              </a:rPr>
              <a:t>make </a:t>
            </a:r>
            <a:r>
              <a:rPr lang="en-US" sz="1400" dirty="0"/>
              <a:t>(24 hrs is usually sufficient to fully cure; semi-cured in 2-3 hours, followed by several days in direct sun).  Limit taking uncured resin outside the dedicated area.</a:t>
            </a:r>
          </a:p>
          <a:p>
            <a:pPr lvl="1"/>
            <a:r>
              <a:rPr lang="en-US" sz="1400" dirty="0"/>
              <a:t>For larger amounts of contamination:  </a:t>
            </a:r>
          </a:p>
          <a:p>
            <a:pPr lvl="2"/>
            <a:r>
              <a:rPr lang="en-US" sz="1100" dirty="0"/>
              <a:t>Isolate by bagging the items separately.</a:t>
            </a:r>
          </a:p>
          <a:p>
            <a:pPr lvl="2"/>
            <a:r>
              <a:rPr lang="en-US" sz="1100" dirty="0"/>
              <a:t>Layers are suggested.</a:t>
            </a:r>
          </a:p>
          <a:p>
            <a:pPr lvl="2"/>
            <a:r>
              <a:rPr lang="en-US" sz="1100" dirty="0"/>
              <a:t>Consider keeping a change of clothes at </a:t>
            </a:r>
            <a:r>
              <a:rPr lang="en-US" sz="1100" b="1" dirty="0">
                <a:solidFill>
                  <a:srgbClr val="CC6600"/>
                </a:solidFill>
              </a:rPr>
              <a:t>make</a:t>
            </a:r>
            <a:r>
              <a:rPr lang="en-US" sz="1100" dirty="0"/>
              <a:t> or in your car if you will be doing maintenance on the printer.</a:t>
            </a:r>
          </a:p>
          <a:p>
            <a:r>
              <a:rPr lang="en-US" sz="1600" b="1" dirty="0">
                <a:solidFill>
                  <a:srgbClr val="CC6600"/>
                </a:solidFill>
              </a:rPr>
              <a:t>This is NOT PLA!!!</a:t>
            </a:r>
          </a:p>
          <a:p>
            <a:pPr lvl="1"/>
            <a:endParaRPr lang="en-US" sz="1400" dirty="0"/>
          </a:p>
          <a:p>
            <a:endParaRPr lang="en-US" sz="900" dirty="0"/>
          </a:p>
          <a:p>
            <a:pPr lvl="1"/>
            <a:endParaRPr lang="en-US" sz="900" dirty="0"/>
          </a:p>
        </p:txBody>
      </p:sp>
      <p:pic>
        <p:nvPicPr>
          <p:cNvPr id="5" name="Picture 4"/>
          <p:cNvPicPr>
            <a:picLocks noChangeAspect="1"/>
          </p:cNvPicPr>
          <p:nvPr/>
        </p:nvPicPr>
        <p:blipFill>
          <a:blip r:embed="rId2" cstate="print"/>
          <a:stretch>
            <a:fillRect/>
          </a:stretch>
        </p:blipFill>
        <p:spPr>
          <a:xfrm>
            <a:off x="981075" y="914400"/>
            <a:ext cx="7181850" cy="2457450"/>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21</a:t>
            </a:fld>
            <a:endParaRPr lang="en-US" dirty="0"/>
          </a:p>
        </p:txBody>
      </p:sp>
    </p:spTree>
    <p:extLst>
      <p:ext uri="{BB962C8B-B14F-4D97-AF65-F5344CB8AC3E}">
        <p14:creationId xmlns:p14="http://schemas.microsoft.com/office/powerpoint/2010/main" val="2796949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Sect 8:  Exposure and PPE</a:t>
            </a:r>
          </a:p>
        </p:txBody>
      </p:sp>
      <p:sp>
        <p:nvSpPr>
          <p:cNvPr id="3" name="Content Placeholder 2"/>
          <p:cNvSpPr>
            <a:spLocks noGrp="1"/>
          </p:cNvSpPr>
          <p:nvPr>
            <p:ph sz="half" idx="1"/>
          </p:nvPr>
        </p:nvSpPr>
        <p:spPr>
          <a:xfrm>
            <a:off x="457200" y="4267200"/>
            <a:ext cx="8534400" cy="2057400"/>
          </a:xfrm>
        </p:spPr>
        <p:txBody>
          <a:bodyPr>
            <a:normAutofit fontScale="92500" lnSpcReduction="10000"/>
          </a:bodyPr>
          <a:lstStyle/>
          <a:p>
            <a:r>
              <a:rPr lang="en-US" sz="2000" dirty="0"/>
              <a:t>Section 8 </a:t>
            </a:r>
            <a:r>
              <a:rPr lang="en-US" sz="2000" i="1" dirty="0">
                <a:solidFill>
                  <a:srgbClr val="CC6600"/>
                </a:solidFill>
              </a:rPr>
              <a:t>Exposure Controls</a:t>
            </a:r>
          </a:p>
          <a:p>
            <a:pPr lvl="1"/>
            <a:r>
              <a:rPr lang="en-US" sz="1800" dirty="0"/>
              <a:t>Well ventilated area</a:t>
            </a:r>
          </a:p>
          <a:p>
            <a:pPr lvl="1"/>
            <a:r>
              <a:rPr lang="en-US" sz="1800" b="1" dirty="0">
                <a:solidFill>
                  <a:srgbClr val="CC6600"/>
                </a:solidFill>
              </a:rPr>
              <a:t>Nitrile or Neoprene gloves for handling - provided</a:t>
            </a:r>
          </a:p>
          <a:p>
            <a:pPr lvl="1"/>
            <a:r>
              <a:rPr lang="en-US" sz="1800" dirty="0"/>
              <a:t>Splash goggles - provided</a:t>
            </a:r>
          </a:p>
          <a:p>
            <a:pPr lvl="1"/>
            <a:r>
              <a:rPr lang="en-US" sz="1800" dirty="0"/>
              <a:t>Wear long sleeves – consider an old shirt or disposable apron, esp. when pouring resin, performing maintenance or just because your middle name isn’t “Grace”.  But consider whether they are likely to brush against the resin……</a:t>
            </a:r>
            <a:endParaRPr lang="en-US" sz="2000" dirty="0"/>
          </a:p>
          <a:p>
            <a:pPr lvl="1"/>
            <a:endParaRPr lang="en-US" sz="1800" dirty="0"/>
          </a:p>
          <a:p>
            <a:endParaRPr lang="en-US" sz="1200" dirty="0"/>
          </a:p>
          <a:p>
            <a:pPr lvl="1"/>
            <a:endParaRPr lang="en-US" sz="1200" dirty="0"/>
          </a:p>
        </p:txBody>
      </p:sp>
      <p:pic>
        <p:nvPicPr>
          <p:cNvPr id="5" name="Picture 4"/>
          <p:cNvPicPr>
            <a:picLocks noChangeAspect="1"/>
          </p:cNvPicPr>
          <p:nvPr/>
        </p:nvPicPr>
        <p:blipFill>
          <a:blip r:embed="rId2" cstate="print"/>
          <a:stretch>
            <a:fillRect/>
          </a:stretch>
        </p:blipFill>
        <p:spPr>
          <a:xfrm>
            <a:off x="914400" y="914400"/>
            <a:ext cx="7077075" cy="3152775"/>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22</a:t>
            </a:fld>
            <a:endParaRPr lang="en-US" dirty="0"/>
          </a:p>
        </p:txBody>
      </p:sp>
    </p:spTree>
    <p:extLst>
      <p:ext uri="{BB962C8B-B14F-4D97-AF65-F5344CB8AC3E}">
        <p14:creationId xmlns:p14="http://schemas.microsoft.com/office/powerpoint/2010/main" val="1728624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Sect 13:  Disposal</a:t>
            </a:r>
          </a:p>
        </p:txBody>
      </p:sp>
      <p:sp>
        <p:nvSpPr>
          <p:cNvPr id="3" name="Content Placeholder 2"/>
          <p:cNvSpPr>
            <a:spLocks noGrp="1"/>
          </p:cNvSpPr>
          <p:nvPr>
            <p:ph sz="half" idx="1"/>
          </p:nvPr>
        </p:nvSpPr>
        <p:spPr>
          <a:xfrm>
            <a:off x="304800" y="2857500"/>
            <a:ext cx="8534400" cy="3390900"/>
          </a:xfrm>
        </p:spPr>
        <p:txBody>
          <a:bodyPr>
            <a:normAutofit/>
          </a:bodyPr>
          <a:lstStyle/>
          <a:p>
            <a:r>
              <a:rPr lang="en-US" sz="2400" dirty="0"/>
              <a:t>Section 13 – </a:t>
            </a:r>
            <a:r>
              <a:rPr lang="en-US" sz="2400" i="1" dirty="0">
                <a:solidFill>
                  <a:srgbClr val="CC6600"/>
                </a:solidFill>
              </a:rPr>
              <a:t>Disposal</a:t>
            </a:r>
          </a:p>
          <a:p>
            <a:pPr lvl="1"/>
            <a:r>
              <a:rPr lang="en-US" sz="2000" dirty="0"/>
              <a:t>Use a licensed professional disposal service to dispose of large amounts the </a:t>
            </a:r>
            <a:r>
              <a:rPr lang="en-US" sz="2000" dirty="0">
                <a:solidFill>
                  <a:srgbClr val="CC6600"/>
                </a:solidFill>
              </a:rPr>
              <a:t>uncured</a:t>
            </a:r>
            <a:r>
              <a:rPr lang="en-US" sz="2000" dirty="0"/>
              <a:t> resin!!!!  </a:t>
            </a:r>
          </a:p>
          <a:p>
            <a:pPr lvl="2"/>
            <a:r>
              <a:rPr lang="en-US" sz="1800" dirty="0"/>
              <a:t>This is expensive to do, so please don’t waste, don’t spill.  And don’t take it home and dispose of that way!</a:t>
            </a:r>
          </a:p>
          <a:p>
            <a:pPr lvl="2"/>
            <a:r>
              <a:rPr lang="en-US" sz="1800" dirty="0"/>
              <a:t>The good news – we can take it to the LCWMA transfer station, but only in small quantities</a:t>
            </a:r>
          </a:p>
          <a:p>
            <a:pPr lvl="1"/>
            <a:r>
              <a:rPr lang="en-US" sz="2000" dirty="0"/>
              <a:t>Don’t put into the drains!</a:t>
            </a:r>
          </a:p>
          <a:p>
            <a:pPr lvl="1"/>
            <a:r>
              <a:rPr lang="en-US" sz="2000" dirty="0"/>
              <a:t>Contaminated packaging, etc.:  expose to light to cure and then dispose</a:t>
            </a:r>
          </a:p>
          <a:p>
            <a:pPr lvl="1"/>
            <a:endParaRPr lang="en-US" sz="2000" dirty="0"/>
          </a:p>
          <a:p>
            <a:endParaRPr lang="en-US" sz="1400" dirty="0"/>
          </a:p>
          <a:p>
            <a:pPr lvl="1"/>
            <a:endParaRPr lang="en-US" sz="1400" dirty="0"/>
          </a:p>
        </p:txBody>
      </p:sp>
      <p:pic>
        <p:nvPicPr>
          <p:cNvPr id="5" name="Picture 4"/>
          <p:cNvPicPr>
            <a:picLocks noChangeAspect="1"/>
          </p:cNvPicPr>
          <p:nvPr/>
        </p:nvPicPr>
        <p:blipFill>
          <a:blip r:embed="rId2" cstate="print"/>
          <a:stretch>
            <a:fillRect/>
          </a:stretch>
        </p:blipFill>
        <p:spPr>
          <a:xfrm>
            <a:off x="914400" y="1219200"/>
            <a:ext cx="6858000" cy="1257300"/>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23</a:t>
            </a:fld>
            <a:endParaRPr lang="en-US" dirty="0"/>
          </a:p>
        </p:txBody>
      </p:sp>
    </p:spTree>
    <p:extLst>
      <p:ext uri="{BB962C8B-B14F-4D97-AF65-F5344CB8AC3E}">
        <p14:creationId xmlns:p14="http://schemas.microsoft.com/office/powerpoint/2010/main" val="1461459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key to working with the Formlabs</a:t>
            </a:r>
          </a:p>
        </p:txBody>
      </p:sp>
      <p:sp>
        <p:nvSpPr>
          <p:cNvPr id="3" name="Content Placeholder 2"/>
          <p:cNvSpPr>
            <a:spLocks noGrp="1"/>
          </p:cNvSpPr>
          <p:nvPr>
            <p:ph idx="1"/>
          </p:nvPr>
        </p:nvSpPr>
        <p:spPr/>
        <p:txBody>
          <a:bodyPr/>
          <a:lstStyle/>
          <a:p>
            <a:pPr>
              <a:buNone/>
            </a:pPr>
            <a:r>
              <a:rPr lang="en-US" b="1" dirty="0">
                <a:solidFill>
                  <a:srgbClr val="CC6600"/>
                </a:solidFill>
              </a:rPr>
              <a:t>Avoid CONTACT!</a:t>
            </a:r>
          </a:p>
          <a:p>
            <a:r>
              <a:rPr lang="en-US" b="1" dirty="0">
                <a:solidFill>
                  <a:srgbClr val="CC6600"/>
                </a:solidFill>
              </a:rPr>
              <a:t>COVER yourself and surfaces</a:t>
            </a:r>
          </a:p>
          <a:p>
            <a:r>
              <a:rPr lang="en-US" b="1" dirty="0">
                <a:solidFill>
                  <a:srgbClr val="CC6600"/>
                </a:solidFill>
              </a:rPr>
              <a:t>CONTAIN the resin</a:t>
            </a:r>
          </a:p>
          <a:p>
            <a:r>
              <a:rPr lang="en-US" b="1">
                <a:solidFill>
                  <a:srgbClr val="CC6600"/>
                </a:solidFill>
              </a:rPr>
              <a:t>CURE the rest</a:t>
            </a:r>
            <a:endParaRPr lang="en-US" b="1" dirty="0">
              <a:solidFill>
                <a:srgbClr val="CC6600"/>
              </a:solidFill>
            </a:endParaRPr>
          </a:p>
          <a:p>
            <a:endParaRPr lang="en-US" b="1" dirty="0">
              <a:solidFill>
                <a:srgbClr val="CC6600"/>
              </a:solidFill>
            </a:endParaRPr>
          </a:p>
          <a:p>
            <a:r>
              <a:rPr lang="en-US" b="1" dirty="0">
                <a:solidFill>
                  <a:srgbClr val="CC6600"/>
                </a:solidFill>
              </a:rPr>
              <a:t>And respect the built in safe guards!</a:t>
            </a:r>
          </a:p>
          <a:p>
            <a:endParaRPr lang="en-US" dirty="0"/>
          </a:p>
        </p:txBody>
      </p:sp>
      <p:sp>
        <p:nvSpPr>
          <p:cNvPr id="4" name="Slide Number Placeholder 3"/>
          <p:cNvSpPr>
            <a:spLocks noGrp="1"/>
          </p:cNvSpPr>
          <p:nvPr>
            <p:ph type="sldNum" sz="quarter" idx="12"/>
          </p:nvPr>
        </p:nvSpPr>
        <p:spPr/>
        <p:txBody>
          <a:bodyPr/>
          <a:lstStyle/>
          <a:p>
            <a:fld id="{59B4735B-6DE0-4565-A2C4-0A11AECFDCE6}" type="slidenum">
              <a:rPr lang="en-US" smtClean="0"/>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95600" y="274474"/>
            <a:ext cx="5916613" cy="584775"/>
          </a:xfrm>
          <a:prstGeom prst="rect">
            <a:avLst/>
          </a:prstGeom>
          <a:noFill/>
        </p:spPr>
        <p:txBody>
          <a:bodyPr wrap="square">
            <a:spAutoFit/>
          </a:bodyPr>
          <a:lstStyle/>
          <a:p>
            <a:pPr algn="r">
              <a:spcBef>
                <a:spcPct val="50000"/>
              </a:spcBef>
            </a:pPr>
            <a:r>
              <a:rPr lang="en-US" sz="3200" b="1" dirty="0">
                <a:solidFill>
                  <a:srgbClr val="CC6600"/>
                </a:solidFill>
              </a:rPr>
              <a:t>Acrylate Safety Summary</a:t>
            </a:r>
          </a:p>
        </p:txBody>
      </p:sp>
      <p:sp>
        <p:nvSpPr>
          <p:cNvPr id="3" name="Content Placeholder 2"/>
          <p:cNvSpPr>
            <a:spLocks noGrp="1"/>
          </p:cNvSpPr>
          <p:nvPr>
            <p:ph idx="1"/>
          </p:nvPr>
        </p:nvSpPr>
        <p:spPr>
          <a:xfrm>
            <a:off x="381000" y="914400"/>
            <a:ext cx="8229600" cy="5059363"/>
          </a:xfrm>
        </p:spPr>
        <p:txBody>
          <a:bodyPr>
            <a:normAutofit/>
          </a:bodyPr>
          <a:lstStyle/>
          <a:p>
            <a:pPr marL="285750" indent="-285750">
              <a:spcBef>
                <a:spcPct val="50000"/>
              </a:spcBef>
            </a:pPr>
            <a:r>
              <a:rPr lang="en-US" sz="2800" b="1" dirty="0">
                <a:latin typeface="Arial" charset="0"/>
                <a:cs typeface="Arial" charset="0"/>
              </a:rPr>
              <a:t>Hazards </a:t>
            </a:r>
          </a:p>
          <a:p>
            <a:pPr lvl="1">
              <a:spcBef>
                <a:spcPct val="15000"/>
              </a:spcBef>
              <a:buFontTx/>
              <a:buChar char="•"/>
            </a:pPr>
            <a:r>
              <a:rPr lang="en-US" sz="2400" dirty="0">
                <a:latin typeface="Arial" charset="0"/>
                <a:cs typeface="Arial" charset="0"/>
              </a:rPr>
              <a:t>Skin irritation &amp; sensitization</a:t>
            </a:r>
            <a:r>
              <a:rPr lang="en-US" sz="2400" dirty="0">
                <a:cs typeface="Times New Roman" pitchFamily="18" charset="0"/>
              </a:rPr>
              <a:t> </a:t>
            </a:r>
          </a:p>
          <a:p>
            <a:pPr lvl="1">
              <a:spcBef>
                <a:spcPct val="15000"/>
              </a:spcBef>
              <a:buFontTx/>
              <a:buChar char="•"/>
            </a:pPr>
            <a:r>
              <a:rPr lang="en-US" sz="2400" dirty="0">
                <a:latin typeface="Arial" charset="0"/>
                <a:cs typeface="Arial" charset="0"/>
              </a:rPr>
              <a:t>Eye </a:t>
            </a:r>
          </a:p>
          <a:p>
            <a:pPr lvl="1">
              <a:spcBef>
                <a:spcPct val="15000"/>
              </a:spcBef>
              <a:buFontTx/>
              <a:buChar char="•"/>
            </a:pPr>
            <a:r>
              <a:rPr lang="en-US" sz="2400" dirty="0">
                <a:latin typeface="Arial" charset="0"/>
                <a:cs typeface="Arial" charset="0"/>
              </a:rPr>
              <a:t>Respiratory </a:t>
            </a:r>
          </a:p>
          <a:p>
            <a:pPr marL="285750" indent="-285750">
              <a:spcBef>
                <a:spcPct val="50000"/>
              </a:spcBef>
            </a:pPr>
            <a:r>
              <a:rPr lang="en-US" sz="2800" b="1" dirty="0">
                <a:latin typeface="Arial" charset="0"/>
              </a:rPr>
              <a:t>Wear Appropriate Personal Protective Equipment.  </a:t>
            </a:r>
          </a:p>
          <a:p>
            <a:pPr marL="285750" indent="-285750">
              <a:spcBef>
                <a:spcPct val="50000"/>
              </a:spcBef>
            </a:pPr>
            <a:r>
              <a:rPr lang="en-US" sz="2800" b="1" dirty="0">
                <a:latin typeface="Arial" charset="0"/>
              </a:rPr>
              <a:t>Follow Good Personal Hygiene Practices.</a:t>
            </a:r>
          </a:p>
          <a:p>
            <a:pPr marL="285750" indent="-285750">
              <a:spcBef>
                <a:spcPct val="50000"/>
              </a:spcBef>
            </a:pPr>
            <a:r>
              <a:rPr lang="en-US" sz="2800" b="1" dirty="0">
                <a:latin typeface="Arial" charset="0"/>
              </a:rPr>
              <a:t>Store and Dispose Correctly</a:t>
            </a:r>
          </a:p>
          <a:p>
            <a:pPr marL="285750" indent="-285750">
              <a:spcBef>
                <a:spcPct val="50000"/>
              </a:spcBef>
            </a:pPr>
            <a:r>
              <a:rPr lang="en-US" sz="2800" b="1" dirty="0">
                <a:latin typeface="Arial" charset="0"/>
              </a:rPr>
              <a:t>Always Check SDS. </a:t>
            </a:r>
          </a:p>
          <a:p>
            <a:endParaRPr lang="en-US" sz="2800" dirty="0"/>
          </a:p>
        </p:txBody>
      </p:sp>
      <p:sp>
        <p:nvSpPr>
          <p:cNvPr id="2" name="Slide Number Placeholder 1"/>
          <p:cNvSpPr>
            <a:spLocks noGrp="1"/>
          </p:cNvSpPr>
          <p:nvPr>
            <p:ph type="sldNum" sz="quarter" idx="12"/>
          </p:nvPr>
        </p:nvSpPr>
        <p:spPr/>
        <p:txBody>
          <a:bodyPr/>
          <a:lstStyle/>
          <a:p>
            <a:fld id="{59B4735B-6DE0-4565-A2C4-0A11AECFDCE6}" type="slidenum">
              <a:rPr lang="en-US" smtClean="0"/>
              <a:pPr/>
              <a:t>25</a:t>
            </a:fld>
            <a:endParaRPr lang="en-US" dirty="0"/>
          </a:p>
        </p:txBody>
      </p:sp>
      <p:sp>
        <p:nvSpPr>
          <p:cNvPr id="5" name="Text Box 6"/>
          <p:cNvSpPr txBox="1">
            <a:spLocks noChangeArrowheads="1"/>
          </p:cNvSpPr>
          <p:nvPr/>
        </p:nvSpPr>
        <p:spPr bwMode="auto">
          <a:xfrm>
            <a:off x="381000" y="5943600"/>
            <a:ext cx="7119571" cy="707886"/>
          </a:xfrm>
          <a:prstGeom prst="rect">
            <a:avLst/>
          </a:prstGeom>
          <a:noFill/>
          <a:ln w="15875">
            <a:solidFill>
              <a:schemeClr val="tx1"/>
            </a:solidFill>
            <a:miter lim="800000"/>
            <a:headEnd/>
            <a:tailEnd/>
          </a:ln>
        </p:spPr>
        <p:txBody>
          <a:bodyPr wrap="square">
            <a:spAutoFit/>
          </a:bodyPr>
          <a:lstStyle/>
          <a:p>
            <a:r>
              <a:rPr lang="en-US" sz="2000" b="1" dirty="0">
                <a:solidFill>
                  <a:srgbClr val="CC6600"/>
                </a:solidFill>
              </a:rPr>
              <a:t>Avoid contact with resin:  COVER yourself and surfaces, CURE resin, CONTAIN the rest.</a:t>
            </a:r>
          </a:p>
        </p:txBody>
      </p:sp>
    </p:spTree>
    <p:extLst>
      <p:ext uri="{BB962C8B-B14F-4D97-AF65-F5344CB8AC3E}">
        <p14:creationId xmlns:p14="http://schemas.microsoft.com/office/powerpoint/2010/main" val="783028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81000" y="990600"/>
            <a:ext cx="8305800" cy="5524589"/>
          </a:xfrm>
          <a:prstGeom prst="rect">
            <a:avLst/>
          </a:prstGeom>
          <a:noFill/>
          <a:ln w="9525">
            <a:noFill/>
            <a:miter lim="800000"/>
            <a:headEnd/>
            <a:tailEnd/>
          </a:ln>
        </p:spPr>
        <p:txBody>
          <a:bodyPr wrap="square">
            <a:spAutoFit/>
          </a:bodyPr>
          <a:lstStyle/>
          <a:p>
            <a:pPr defTabSz="225425">
              <a:spcBef>
                <a:spcPts val="600"/>
              </a:spcBef>
              <a:defRPr/>
            </a:pPr>
            <a:r>
              <a:rPr lang="en-US" sz="1600" b="1" dirty="0">
                <a:solidFill>
                  <a:srgbClr val="CC6600"/>
                </a:solidFill>
                <a:latin typeface="Arial" pitchFamily="34" charset="0"/>
                <a:cs typeface="Arial" pitchFamily="34" charset="0"/>
              </a:rPr>
              <a:t>The PPE needs for using Formlabs’ resins are very specific:</a:t>
            </a:r>
            <a:endParaRPr lang="en-US" sz="1600" dirty="0">
              <a:latin typeface="Arial" pitchFamily="34" charset="0"/>
              <a:cs typeface="Arial" pitchFamily="34" charset="0"/>
            </a:endParaRPr>
          </a:p>
          <a:p>
            <a:pPr marL="173038" indent="-173038" defTabSz="225425">
              <a:spcBef>
                <a:spcPts val="600"/>
              </a:spcBef>
              <a:buFontTx/>
              <a:buChar char="•"/>
              <a:defRPr/>
            </a:pPr>
            <a:r>
              <a:rPr lang="en-US" sz="1600" dirty="0">
                <a:latin typeface="Arial" pitchFamily="34" charset="0"/>
                <a:cs typeface="Arial" pitchFamily="34" charset="0"/>
              </a:rPr>
              <a:t>Wear nitrile or neoprene gloves.    </a:t>
            </a:r>
          </a:p>
          <a:p>
            <a:pPr marL="630238" lvl="1" indent="-173038" defTabSz="225425">
              <a:spcBef>
                <a:spcPts val="600"/>
              </a:spcBef>
              <a:buFontTx/>
              <a:buChar char="•"/>
              <a:defRPr/>
            </a:pPr>
            <a:r>
              <a:rPr lang="en-US" sz="1600" dirty="0">
                <a:latin typeface="Arial" pitchFamily="34" charset="0"/>
                <a:cs typeface="Arial" pitchFamily="34" charset="0"/>
              </a:rPr>
              <a:t>Nitrile gloves in various sizes are available in the area.   </a:t>
            </a:r>
          </a:p>
          <a:p>
            <a:pPr marL="630238" lvl="1" indent="-173038" defTabSz="225425">
              <a:spcBef>
                <a:spcPts val="600"/>
              </a:spcBef>
              <a:buFontTx/>
              <a:buChar char="•"/>
              <a:defRPr/>
            </a:pPr>
            <a:r>
              <a:rPr lang="en-US" sz="1600" dirty="0">
                <a:latin typeface="Arial" pitchFamily="34" charset="0"/>
                <a:cs typeface="Arial" pitchFamily="34" charset="0"/>
              </a:rPr>
              <a:t>If your gloves rip, put on new ones!</a:t>
            </a:r>
          </a:p>
          <a:p>
            <a:pPr marL="173038" indent="-173038" defTabSz="225425">
              <a:spcBef>
                <a:spcPts val="600"/>
              </a:spcBef>
              <a:buFontTx/>
              <a:buChar char="•"/>
              <a:defRPr/>
            </a:pPr>
            <a:r>
              <a:rPr lang="en-US" sz="1600" dirty="0">
                <a:latin typeface="Arial" pitchFamily="34" charset="0"/>
                <a:cs typeface="Arial" pitchFamily="34" charset="0"/>
              </a:rPr>
              <a:t>Use safety glasses/goggles, preferably with UV protection.  </a:t>
            </a:r>
          </a:p>
          <a:p>
            <a:pPr marL="630238" lvl="1" indent="-173038" defTabSz="225425">
              <a:spcBef>
                <a:spcPts val="600"/>
              </a:spcBef>
              <a:buFontTx/>
              <a:buChar char="•"/>
              <a:defRPr/>
            </a:pPr>
            <a:r>
              <a:rPr lang="en-US" sz="1600" dirty="0">
                <a:latin typeface="Arial" pitchFamily="34" charset="0"/>
                <a:cs typeface="Arial" pitchFamily="34" charset="0"/>
              </a:rPr>
              <a:t>Always wear eye protection when pouring resin.</a:t>
            </a:r>
          </a:p>
          <a:p>
            <a:pPr marL="630238" lvl="1" indent="-173038" defTabSz="225425">
              <a:spcBef>
                <a:spcPts val="600"/>
              </a:spcBef>
              <a:buFontTx/>
              <a:buChar char="•"/>
              <a:defRPr/>
            </a:pPr>
            <a:r>
              <a:rPr lang="en-US" sz="1600" dirty="0">
                <a:latin typeface="Arial" pitchFamily="34" charset="0"/>
                <a:cs typeface="Arial" pitchFamily="34" charset="0"/>
              </a:rPr>
              <a:t>UV Splash goggles (2 pair) are provided and should be kept in the Formlabs work area.  </a:t>
            </a:r>
          </a:p>
          <a:p>
            <a:pPr marL="173038" indent="-173038" defTabSz="225425">
              <a:spcBef>
                <a:spcPts val="600"/>
              </a:spcBef>
              <a:buFontTx/>
              <a:buChar char="•"/>
              <a:defRPr/>
            </a:pPr>
            <a:r>
              <a:rPr lang="en-US" sz="1600" dirty="0">
                <a:latin typeface="Arial" pitchFamily="34" charset="0"/>
                <a:cs typeface="Arial" pitchFamily="34" charset="0"/>
              </a:rPr>
              <a:t>AVOID contamination of clothing.  (Hint – don’t wear anything you really care about.)</a:t>
            </a:r>
          </a:p>
          <a:p>
            <a:pPr marL="173038" indent="-173038" defTabSz="225425">
              <a:spcBef>
                <a:spcPts val="600"/>
              </a:spcBef>
              <a:buFontTx/>
              <a:buChar char="•"/>
              <a:defRPr/>
            </a:pPr>
            <a:r>
              <a:rPr lang="en-US" sz="1600" dirty="0">
                <a:latin typeface="Arial" pitchFamily="34" charset="0"/>
                <a:cs typeface="Arial" pitchFamily="34" charset="0"/>
              </a:rPr>
              <a:t>No open toed shoes</a:t>
            </a:r>
          </a:p>
          <a:p>
            <a:pPr marL="173038" indent="-173038" defTabSz="225425">
              <a:spcBef>
                <a:spcPts val="600"/>
              </a:spcBef>
              <a:buFontTx/>
              <a:buChar char="•"/>
              <a:defRPr/>
            </a:pPr>
            <a:r>
              <a:rPr lang="en-US" sz="1600" b="1" dirty="0">
                <a:solidFill>
                  <a:srgbClr val="CC6600"/>
                </a:solidFill>
                <a:latin typeface="Arial" pitchFamily="34" charset="0"/>
                <a:cs typeface="Arial" pitchFamily="34" charset="0"/>
              </a:rPr>
              <a:t>Impervious</a:t>
            </a:r>
            <a:r>
              <a:rPr lang="en-US" sz="1600" dirty="0">
                <a:latin typeface="Arial" pitchFamily="34" charset="0"/>
                <a:cs typeface="Arial" pitchFamily="34" charset="0"/>
              </a:rPr>
              <a:t> shoes are recommended.  </a:t>
            </a:r>
            <a:r>
              <a:rPr lang="en-US" sz="1600" b="1" dirty="0">
                <a:solidFill>
                  <a:srgbClr val="CC6600"/>
                </a:solidFill>
                <a:latin typeface="Arial" pitchFamily="34" charset="0"/>
                <a:cs typeface="Arial" pitchFamily="34" charset="0"/>
              </a:rPr>
              <a:t> AVOID</a:t>
            </a:r>
            <a:r>
              <a:rPr lang="en-US" sz="1600" dirty="0">
                <a:latin typeface="Arial" pitchFamily="34" charset="0"/>
                <a:cs typeface="Arial" pitchFamily="34" charset="0"/>
              </a:rPr>
              <a:t> mesh, canvas, suede/super soft leather if possible. </a:t>
            </a:r>
          </a:p>
          <a:p>
            <a:pPr marL="173038" indent="-173038" defTabSz="225425">
              <a:spcBef>
                <a:spcPts val="600"/>
              </a:spcBef>
              <a:buFontTx/>
              <a:buChar char="•"/>
              <a:defRPr/>
            </a:pPr>
            <a:r>
              <a:rPr lang="en-US" sz="1600" dirty="0">
                <a:latin typeface="Arial" pitchFamily="34" charset="0"/>
                <a:cs typeface="Arial" pitchFamily="34" charset="0"/>
              </a:rPr>
              <a:t>Long sleeves and pants are recommended to avoid skin contact, esp. when pouring resin, performing maintenance or if you are uncomfortable.  But consider the risk with the specific task.</a:t>
            </a:r>
          </a:p>
          <a:p>
            <a:pPr marL="173038" indent="-173038" defTabSz="225425">
              <a:spcBef>
                <a:spcPts val="600"/>
              </a:spcBef>
              <a:buFontTx/>
              <a:buChar char="•"/>
              <a:defRPr/>
            </a:pPr>
            <a:r>
              <a:rPr lang="en-US" sz="1600" dirty="0">
                <a:latin typeface="Arial" pitchFamily="34" charset="0"/>
                <a:cs typeface="Arial" pitchFamily="34" charset="0"/>
              </a:rPr>
              <a:t>Long hair should be tied back, esp. if pouring resin or performing maintenance.</a:t>
            </a:r>
          </a:p>
          <a:p>
            <a:pPr defTabSz="225425">
              <a:spcBef>
                <a:spcPts val="600"/>
              </a:spcBef>
              <a:defRPr/>
            </a:pPr>
            <a:endParaRPr lang="en-US" sz="1600" dirty="0">
              <a:latin typeface="Trebuchet MS" pitchFamily="34" charset="0"/>
            </a:endParaRPr>
          </a:p>
          <a:p>
            <a:pPr defTabSz="225425">
              <a:spcBef>
                <a:spcPts val="600"/>
              </a:spcBef>
              <a:defRPr/>
            </a:pPr>
            <a:endParaRPr lang="en-US" sz="1600" dirty="0"/>
          </a:p>
        </p:txBody>
      </p:sp>
      <p:sp>
        <p:nvSpPr>
          <p:cNvPr id="9222" name="Text Box 6"/>
          <p:cNvSpPr txBox="1">
            <a:spLocks noChangeArrowheads="1"/>
          </p:cNvSpPr>
          <p:nvPr/>
        </p:nvSpPr>
        <p:spPr bwMode="auto">
          <a:xfrm>
            <a:off x="381000" y="5943600"/>
            <a:ext cx="7119571" cy="707886"/>
          </a:xfrm>
          <a:prstGeom prst="rect">
            <a:avLst/>
          </a:prstGeom>
          <a:noFill/>
          <a:ln w="15875">
            <a:solidFill>
              <a:schemeClr val="tx1"/>
            </a:solidFill>
            <a:miter lim="800000"/>
            <a:headEnd/>
            <a:tailEnd/>
          </a:ln>
        </p:spPr>
        <p:txBody>
          <a:bodyPr wrap="square">
            <a:spAutoFit/>
          </a:bodyPr>
          <a:lstStyle/>
          <a:p>
            <a:r>
              <a:rPr lang="en-US" sz="2000" b="1" dirty="0">
                <a:solidFill>
                  <a:srgbClr val="CC6600"/>
                </a:solidFill>
              </a:rPr>
              <a:t>Always Review the Safety Data Sheets if you are uncertain of the recommended PPE</a:t>
            </a:r>
          </a:p>
        </p:txBody>
      </p:sp>
      <p:sp>
        <p:nvSpPr>
          <p:cNvPr id="9223" name="Rectangle 7"/>
          <p:cNvSpPr>
            <a:spLocks noChangeArrowheads="1"/>
          </p:cNvSpPr>
          <p:nvPr/>
        </p:nvSpPr>
        <p:spPr bwMode="auto">
          <a:xfrm>
            <a:off x="-2646363" y="-5073650"/>
            <a:ext cx="9144001" cy="0"/>
          </a:xfrm>
          <a:prstGeom prst="rect">
            <a:avLst/>
          </a:prstGeom>
          <a:noFill/>
          <a:ln w="9525">
            <a:noFill/>
            <a:miter lim="800000"/>
            <a:headEnd/>
            <a:tailEnd/>
          </a:ln>
        </p:spPr>
        <p:txBody>
          <a:bodyPr>
            <a:spAutoFit/>
          </a:bodyPr>
          <a:lstStyle/>
          <a:p>
            <a:endParaRPr lang="en-US" dirty="0"/>
          </a:p>
        </p:txBody>
      </p:sp>
      <p:grpSp>
        <p:nvGrpSpPr>
          <p:cNvPr id="9224" name="Group 22"/>
          <p:cNvGrpSpPr>
            <a:grpSpLocks/>
          </p:cNvGrpSpPr>
          <p:nvPr/>
        </p:nvGrpSpPr>
        <p:grpSpPr bwMode="auto">
          <a:xfrm>
            <a:off x="-1025525" y="-5073650"/>
            <a:ext cx="5902325" cy="0"/>
            <a:chOff x="0" y="0"/>
            <a:chExt cx="3718" cy="0"/>
          </a:xfrm>
        </p:grpSpPr>
        <p:sp>
          <p:nvSpPr>
            <p:cNvPr id="9227" name="Rectangle 21"/>
            <p:cNvSpPr>
              <a:spLocks noChangeArrowheads="1"/>
            </p:cNvSpPr>
            <p:nvPr/>
          </p:nvSpPr>
          <p:spPr bwMode="auto">
            <a:xfrm>
              <a:off x="0" y="0"/>
              <a:ext cx="3718" cy="0"/>
            </a:xfrm>
            <a:prstGeom prst="rect">
              <a:avLst/>
            </a:prstGeom>
            <a:solidFill>
              <a:srgbClr val="666666"/>
            </a:solidFill>
            <a:ln w="9525">
              <a:noFill/>
              <a:miter lim="800000"/>
              <a:headEnd/>
              <a:tailEnd/>
            </a:ln>
          </p:spPr>
          <p:txBody>
            <a:bodyPr/>
            <a:lstStyle/>
            <a:p>
              <a:endParaRPr lang="en-US" dirty="0"/>
            </a:p>
          </p:txBody>
        </p:sp>
        <p:grpSp>
          <p:nvGrpSpPr>
            <p:cNvPr id="9228" name="Group 20"/>
            <p:cNvGrpSpPr>
              <a:grpSpLocks/>
            </p:cNvGrpSpPr>
            <p:nvPr/>
          </p:nvGrpSpPr>
          <p:grpSpPr bwMode="auto">
            <a:xfrm>
              <a:off x="0" y="0"/>
              <a:ext cx="3718" cy="0"/>
              <a:chOff x="0" y="2250"/>
              <a:chExt cx="3718" cy="0"/>
            </a:xfrm>
          </p:grpSpPr>
          <p:sp>
            <p:nvSpPr>
              <p:cNvPr id="9229" name="Rectangle 8"/>
              <p:cNvSpPr>
                <a:spLocks noChangeArrowheads="1"/>
              </p:cNvSpPr>
              <p:nvPr/>
            </p:nvSpPr>
            <p:spPr bwMode="auto">
              <a:xfrm>
                <a:off x="0" y="2250"/>
                <a:ext cx="3718" cy="0"/>
              </a:xfrm>
              <a:prstGeom prst="rect">
                <a:avLst/>
              </a:prstGeom>
              <a:solidFill>
                <a:srgbClr val="666666"/>
              </a:solidFill>
              <a:ln w="9525">
                <a:noFill/>
                <a:miter lim="800000"/>
                <a:headEnd/>
                <a:tailEnd/>
              </a:ln>
            </p:spPr>
            <p:txBody>
              <a:bodyPr>
                <a:spAutoFit/>
              </a:bodyPr>
              <a:lstStyle/>
              <a:p>
                <a:endParaRPr lang="en-US" dirty="0"/>
              </a:p>
            </p:txBody>
          </p:sp>
          <p:grpSp>
            <p:nvGrpSpPr>
              <p:cNvPr id="9230" name="Group 19"/>
              <p:cNvGrpSpPr>
                <a:grpSpLocks/>
              </p:cNvGrpSpPr>
              <p:nvPr/>
            </p:nvGrpSpPr>
            <p:grpSpPr bwMode="auto">
              <a:xfrm>
                <a:off x="0" y="2250"/>
                <a:ext cx="3516" cy="0"/>
                <a:chOff x="0" y="2250"/>
                <a:chExt cx="3516" cy="0"/>
              </a:xfrm>
            </p:grpSpPr>
            <p:sp>
              <p:nvSpPr>
                <p:cNvPr id="9231" name="Rectangle 18"/>
                <p:cNvSpPr>
                  <a:spLocks noChangeArrowheads="1"/>
                </p:cNvSpPr>
                <p:nvPr/>
              </p:nvSpPr>
              <p:spPr bwMode="auto">
                <a:xfrm>
                  <a:off x="0" y="2250"/>
                  <a:ext cx="3516" cy="0"/>
                </a:xfrm>
                <a:prstGeom prst="rect">
                  <a:avLst/>
                </a:prstGeom>
                <a:solidFill>
                  <a:srgbClr val="666666"/>
                </a:solidFill>
                <a:ln w="9525">
                  <a:noFill/>
                  <a:miter lim="800000"/>
                  <a:headEnd/>
                  <a:tailEnd/>
                </a:ln>
              </p:spPr>
              <p:txBody>
                <a:bodyPr/>
                <a:lstStyle/>
                <a:p>
                  <a:endParaRPr lang="en-US" dirty="0"/>
                </a:p>
              </p:txBody>
            </p:sp>
            <p:sp>
              <p:nvSpPr>
                <p:cNvPr id="9232" name="Rectangle 9"/>
                <p:cNvSpPr>
                  <a:spLocks noChangeArrowheads="1"/>
                </p:cNvSpPr>
                <p:nvPr/>
              </p:nvSpPr>
              <p:spPr bwMode="auto">
                <a:xfrm>
                  <a:off x="0" y="2250"/>
                  <a:ext cx="3516" cy="0"/>
                </a:xfrm>
                <a:prstGeom prst="rect">
                  <a:avLst/>
                </a:prstGeom>
                <a:solidFill>
                  <a:srgbClr val="666666"/>
                </a:solidFill>
                <a:ln w="9525">
                  <a:noFill/>
                  <a:miter lim="800000"/>
                  <a:headEnd/>
                  <a:tailEnd/>
                </a:ln>
              </p:spPr>
              <p:txBody>
                <a:bodyPr>
                  <a:spAutoFit/>
                </a:bodyPr>
                <a:lstStyle/>
                <a:p>
                  <a:endParaRPr lang="en-US" dirty="0"/>
                </a:p>
              </p:txBody>
            </p:sp>
          </p:grpSp>
        </p:grpSp>
      </p:grpSp>
      <p:sp>
        <p:nvSpPr>
          <p:cNvPr id="18" name="TextBox 17"/>
          <p:cNvSpPr txBox="1"/>
          <p:nvPr/>
        </p:nvSpPr>
        <p:spPr>
          <a:xfrm>
            <a:off x="1676400" y="311151"/>
            <a:ext cx="7204075" cy="523220"/>
          </a:xfrm>
          <a:prstGeom prst="rect">
            <a:avLst/>
          </a:prstGeom>
          <a:noFill/>
        </p:spPr>
        <p:txBody>
          <a:bodyPr wrap="square">
            <a:spAutoFit/>
          </a:bodyPr>
          <a:lstStyle/>
          <a:p>
            <a:pPr algn="r" defTabSz="225425">
              <a:defRPr/>
            </a:pPr>
            <a:r>
              <a:rPr lang="en-US" sz="2800" b="1" dirty="0">
                <a:solidFill>
                  <a:srgbClr val="CC6600"/>
                </a:solidFill>
                <a:latin typeface="Arial" pitchFamily="34" charset="0"/>
                <a:cs typeface="Arial" pitchFamily="34" charset="0"/>
              </a:rPr>
              <a:t>Personal Protective Equipment (PPE)</a:t>
            </a:r>
            <a:endParaRPr lang="en-US" sz="2800" dirty="0">
              <a:solidFill>
                <a:srgbClr val="CC6600"/>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59B4735B-6DE0-4565-A2C4-0A11AECFDCE6}" type="slidenum">
              <a:rPr lang="en-US" smtClean="0"/>
              <a:pPr/>
              <a:t>26</a:t>
            </a:fld>
            <a:endParaRPr lang="en-US" dirty="0"/>
          </a:p>
        </p:txBody>
      </p:sp>
    </p:spTree>
    <p:extLst>
      <p:ext uri="{BB962C8B-B14F-4D97-AF65-F5344CB8AC3E}">
        <p14:creationId xmlns:p14="http://schemas.microsoft.com/office/powerpoint/2010/main" val="1656500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Gear (PPE) - Cover</a:t>
            </a:r>
          </a:p>
        </p:txBody>
      </p:sp>
      <p:grpSp>
        <p:nvGrpSpPr>
          <p:cNvPr id="10" name="Group 9"/>
          <p:cNvGrpSpPr/>
          <p:nvPr/>
        </p:nvGrpSpPr>
        <p:grpSpPr>
          <a:xfrm>
            <a:off x="450082" y="2413613"/>
            <a:ext cx="2119365" cy="2468880"/>
            <a:chOff x="304800" y="990600"/>
            <a:chExt cx="2119365" cy="2368451"/>
          </a:xfrm>
        </p:grpSpPr>
        <p:pic>
          <p:nvPicPr>
            <p:cNvPr id="6146"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082" y="1066800"/>
              <a:ext cx="1828800" cy="16459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6064" y="2712720"/>
              <a:ext cx="1646605" cy="646331"/>
            </a:xfrm>
            <a:prstGeom prst="rect">
              <a:avLst/>
            </a:prstGeom>
            <a:noFill/>
          </p:spPr>
          <p:txBody>
            <a:bodyPr wrap="none" rtlCol="0">
              <a:spAutoFit/>
            </a:bodyPr>
            <a:lstStyle/>
            <a:p>
              <a:r>
                <a:rPr lang="en-US" dirty="0"/>
                <a:t>Nitrile Gloves</a:t>
              </a:r>
            </a:p>
            <a:p>
              <a:r>
                <a:rPr lang="en-US" dirty="0"/>
                <a:t>(blue or black)</a:t>
              </a:r>
            </a:p>
          </p:txBody>
        </p:sp>
        <p:sp>
          <p:nvSpPr>
            <p:cNvPr id="5" name="Rectangle 4"/>
            <p:cNvSpPr/>
            <p:nvPr/>
          </p:nvSpPr>
          <p:spPr>
            <a:xfrm>
              <a:off x="304800" y="990600"/>
              <a:ext cx="2119365" cy="2286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p:cNvSpPr>
            <a:spLocks noGrp="1"/>
          </p:cNvSpPr>
          <p:nvPr>
            <p:ph type="sldNum" sz="quarter" idx="12"/>
          </p:nvPr>
        </p:nvSpPr>
        <p:spPr/>
        <p:txBody>
          <a:bodyPr/>
          <a:lstStyle/>
          <a:p>
            <a:fld id="{59B4735B-6DE0-4565-A2C4-0A11AECFDCE6}" type="slidenum">
              <a:rPr lang="en-US" smtClean="0"/>
              <a:pPr/>
              <a:t>27</a:t>
            </a:fld>
            <a:endParaRPr lang="en-US" dirty="0"/>
          </a:p>
        </p:txBody>
      </p:sp>
      <p:grpSp>
        <p:nvGrpSpPr>
          <p:cNvPr id="22" name="Group 21"/>
          <p:cNvGrpSpPr/>
          <p:nvPr/>
        </p:nvGrpSpPr>
        <p:grpSpPr>
          <a:xfrm>
            <a:off x="3124200" y="990600"/>
            <a:ext cx="2667000" cy="4280917"/>
            <a:chOff x="3124200" y="1321456"/>
            <a:chExt cx="2667000" cy="4280917"/>
          </a:xfrm>
        </p:grpSpPr>
        <p:grpSp>
          <p:nvGrpSpPr>
            <p:cNvPr id="9" name="Group 8"/>
            <p:cNvGrpSpPr/>
            <p:nvPr/>
          </p:nvGrpSpPr>
          <p:grpSpPr>
            <a:xfrm>
              <a:off x="3124200" y="1321456"/>
              <a:ext cx="2667000" cy="4280917"/>
              <a:chOff x="2819400" y="990600"/>
              <a:chExt cx="2667000" cy="5638800"/>
            </a:xfrm>
          </p:grpSpPr>
          <p:pic>
            <p:nvPicPr>
              <p:cNvPr id="6154" name="Picture 10" descr="Image result for chemical splash goggl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775" b="12500"/>
              <a:stretch/>
            </p:blipFill>
            <p:spPr bwMode="auto">
              <a:xfrm>
                <a:off x="3342569" y="4368866"/>
                <a:ext cx="1828800" cy="13665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19400" y="990600"/>
                <a:ext cx="2667000" cy="563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414431" y="6037859"/>
                <a:ext cx="1685077" cy="369332"/>
              </a:xfrm>
              <a:prstGeom prst="rect">
                <a:avLst/>
              </a:prstGeom>
              <a:noFill/>
            </p:spPr>
            <p:txBody>
              <a:bodyPr wrap="none" rtlCol="0">
                <a:spAutoFit/>
              </a:bodyPr>
              <a:lstStyle/>
              <a:p>
                <a:r>
                  <a:rPr lang="en-US" dirty="0"/>
                  <a:t>Eye Protection</a:t>
                </a:r>
              </a:p>
            </p:txBody>
          </p:sp>
        </p:grpSp>
        <p:pic>
          <p:nvPicPr>
            <p:cNvPr id="1026" name="Picture 2" descr="G:\81MvtvZif7L._SL15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2382" y="1942109"/>
              <a:ext cx="1750636" cy="94300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272119" y="1491734"/>
              <a:ext cx="2371162" cy="369332"/>
            </a:xfrm>
            <a:prstGeom prst="rect">
              <a:avLst/>
            </a:prstGeom>
            <a:noFill/>
          </p:spPr>
          <p:txBody>
            <a:bodyPr wrap="none" rtlCol="0">
              <a:spAutoFit/>
            </a:bodyPr>
            <a:lstStyle/>
            <a:p>
              <a:r>
                <a:rPr lang="en-US" i="1" dirty="0"/>
                <a:t>UV + splash resistant</a:t>
              </a:r>
            </a:p>
          </p:txBody>
        </p:sp>
      </p:grpSp>
      <p:grpSp>
        <p:nvGrpSpPr>
          <p:cNvPr id="15" name="Group 14"/>
          <p:cNvGrpSpPr/>
          <p:nvPr/>
        </p:nvGrpSpPr>
        <p:grpSpPr>
          <a:xfrm>
            <a:off x="6416041" y="2227474"/>
            <a:ext cx="2194559" cy="2468881"/>
            <a:chOff x="6300308" y="2227474"/>
            <a:chExt cx="2194559" cy="2468881"/>
          </a:xfrm>
        </p:grpSpPr>
        <p:pic>
          <p:nvPicPr>
            <p:cNvPr id="7"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308" y="2227474"/>
              <a:ext cx="2194559" cy="2468881"/>
            </a:xfrm>
            <a:prstGeom prst="rect">
              <a:avLst/>
            </a:prstGeom>
            <a:noFill/>
            <a:ln w="22225">
              <a:solidFill>
                <a:schemeClr val="tx1"/>
              </a:solid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606345" y="4208756"/>
              <a:ext cx="1582484" cy="415499"/>
            </a:xfrm>
            <a:prstGeom prst="rect">
              <a:avLst/>
            </a:prstGeom>
            <a:noFill/>
          </p:spPr>
          <p:txBody>
            <a:bodyPr wrap="none" rtlCol="0">
              <a:spAutoFit/>
            </a:bodyPr>
            <a:lstStyle/>
            <a:p>
              <a:r>
                <a:rPr lang="en-US" dirty="0"/>
                <a:t>Long Sleeves</a:t>
              </a:r>
            </a:p>
          </p:txBody>
        </p:sp>
      </p:grpSp>
      <p:sp>
        <p:nvSpPr>
          <p:cNvPr id="18" name="TextBox 17"/>
          <p:cNvSpPr txBox="1"/>
          <p:nvPr/>
        </p:nvSpPr>
        <p:spPr>
          <a:xfrm>
            <a:off x="914400" y="4953000"/>
            <a:ext cx="1072730" cy="338554"/>
          </a:xfrm>
          <a:prstGeom prst="rect">
            <a:avLst/>
          </a:prstGeom>
          <a:noFill/>
        </p:spPr>
        <p:txBody>
          <a:bodyPr wrap="none" rtlCol="0">
            <a:spAutoFit/>
          </a:bodyPr>
          <a:lstStyle/>
          <a:p>
            <a:r>
              <a:rPr lang="en-US" sz="1600" b="1" dirty="0">
                <a:solidFill>
                  <a:srgbClr val="CC6600"/>
                </a:solidFill>
              </a:rPr>
              <a:t>Required</a:t>
            </a:r>
          </a:p>
        </p:txBody>
      </p:sp>
      <p:sp>
        <p:nvSpPr>
          <p:cNvPr id="20" name="TextBox 19"/>
          <p:cNvSpPr txBox="1"/>
          <p:nvPr/>
        </p:nvSpPr>
        <p:spPr>
          <a:xfrm>
            <a:off x="3048000" y="5410200"/>
            <a:ext cx="2895600" cy="1323439"/>
          </a:xfrm>
          <a:prstGeom prst="rect">
            <a:avLst/>
          </a:prstGeom>
          <a:noFill/>
        </p:spPr>
        <p:txBody>
          <a:bodyPr wrap="square" rtlCol="0">
            <a:spAutoFit/>
          </a:bodyPr>
          <a:lstStyle/>
          <a:p>
            <a:pPr marL="227013" indent="-227013">
              <a:buFont typeface="Arial" pitchFamily="34" charset="0"/>
              <a:buChar char="•"/>
            </a:pPr>
            <a:r>
              <a:rPr lang="en-US" sz="1600" b="1" dirty="0">
                <a:solidFill>
                  <a:srgbClr val="CC6600"/>
                </a:solidFill>
              </a:rPr>
              <a:t>Recommended for regular use.</a:t>
            </a:r>
          </a:p>
          <a:p>
            <a:pPr marL="227013" indent="-227013">
              <a:buFont typeface="Arial" pitchFamily="34" charset="0"/>
              <a:buChar char="•"/>
            </a:pPr>
            <a:r>
              <a:rPr lang="en-US" sz="1600" b="1" dirty="0">
                <a:solidFill>
                  <a:srgbClr val="CC6600"/>
                </a:solidFill>
              </a:rPr>
              <a:t>Required for maintenance and pouring resin.</a:t>
            </a:r>
          </a:p>
        </p:txBody>
      </p:sp>
      <p:sp>
        <p:nvSpPr>
          <p:cNvPr id="23" name="TextBox 22"/>
          <p:cNvSpPr txBox="1"/>
          <p:nvPr/>
        </p:nvSpPr>
        <p:spPr>
          <a:xfrm>
            <a:off x="6477000" y="4800600"/>
            <a:ext cx="2133599" cy="1077218"/>
          </a:xfrm>
          <a:prstGeom prst="rect">
            <a:avLst/>
          </a:prstGeom>
          <a:noFill/>
        </p:spPr>
        <p:txBody>
          <a:bodyPr wrap="square" rtlCol="0">
            <a:spAutoFit/>
          </a:bodyPr>
          <a:lstStyle/>
          <a:p>
            <a:r>
              <a:rPr lang="en-US" sz="1600" b="1" dirty="0">
                <a:solidFill>
                  <a:srgbClr val="CC6600"/>
                </a:solidFill>
              </a:rPr>
              <a:t>Highly recommended for maintenance and pouring resin</a:t>
            </a:r>
          </a:p>
        </p:txBody>
      </p:sp>
    </p:spTree>
    <p:extLst>
      <p:ext uri="{BB962C8B-B14F-4D97-AF65-F5344CB8AC3E}">
        <p14:creationId xmlns:p14="http://schemas.microsoft.com/office/powerpoint/2010/main" val="3924389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 Handling</a:t>
            </a:r>
          </a:p>
        </p:txBody>
      </p:sp>
      <p:sp>
        <p:nvSpPr>
          <p:cNvPr id="3" name="Content Placeholder 2"/>
          <p:cNvSpPr>
            <a:spLocks noGrp="1"/>
          </p:cNvSpPr>
          <p:nvPr>
            <p:ph idx="1"/>
          </p:nvPr>
        </p:nvSpPr>
        <p:spPr>
          <a:xfrm>
            <a:off x="449424" y="5576666"/>
            <a:ext cx="8077200" cy="1143000"/>
          </a:xfrm>
        </p:spPr>
        <p:txBody>
          <a:bodyPr>
            <a:normAutofit/>
          </a:bodyPr>
          <a:lstStyle/>
          <a:p>
            <a:pPr>
              <a:lnSpc>
                <a:spcPct val="120000"/>
              </a:lnSpc>
              <a:spcBef>
                <a:spcPts val="0"/>
              </a:spcBef>
              <a:spcAft>
                <a:spcPts val="600"/>
              </a:spcAft>
              <a:buNone/>
            </a:pPr>
            <a:endParaRPr lang="en-US" sz="1800" dirty="0"/>
          </a:p>
          <a:p>
            <a:pPr marL="0" indent="0">
              <a:lnSpc>
                <a:spcPct val="120000"/>
              </a:lnSpc>
              <a:spcBef>
                <a:spcPts val="0"/>
              </a:spcBef>
              <a:spcAft>
                <a:spcPts val="600"/>
              </a:spcAft>
              <a:buNone/>
            </a:pPr>
            <a:r>
              <a:rPr lang="en-US" sz="1800" b="1" dirty="0">
                <a:solidFill>
                  <a:srgbClr val="CC6600"/>
                </a:solidFill>
              </a:rPr>
              <a:t>Formlabs has created a system that greatly reduces the risk of touching resin, but care must be used!</a:t>
            </a:r>
          </a:p>
        </p:txBody>
      </p:sp>
      <p:sp>
        <p:nvSpPr>
          <p:cNvPr id="4" name="Slide Number Placeholder 3"/>
          <p:cNvSpPr>
            <a:spLocks noGrp="1"/>
          </p:cNvSpPr>
          <p:nvPr>
            <p:ph type="sldNum" sz="quarter" idx="12"/>
          </p:nvPr>
        </p:nvSpPr>
        <p:spPr/>
        <p:txBody>
          <a:bodyPr/>
          <a:lstStyle/>
          <a:p>
            <a:fld id="{59B4735B-6DE0-4565-A2C4-0A11AECFDCE6}" type="slidenum">
              <a:rPr lang="en-US" smtClean="0"/>
              <a:pPr/>
              <a:t>28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96637782"/>
              </p:ext>
            </p:extLst>
          </p:nvPr>
        </p:nvGraphicFramePr>
        <p:xfrm>
          <a:off x="457200" y="914400"/>
          <a:ext cx="8458201" cy="5025581"/>
        </p:xfrm>
        <a:graphic>
          <a:graphicData uri="http://schemas.openxmlformats.org/drawingml/2006/table">
            <a:tbl>
              <a:tblPr firstRow="1" bandRow="1">
                <a:tableStyleId>{5C22544A-7EE6-4342-B048-85BDC9FD1C3A}</a:tableStyleId>
              </a:tblPr>
              <a:tblGrid>
                <a:gridCol w="7035325">
                  <a:extLst>
                    <a:ext uri="{9D8B030D-6E8A-4147-A177-3AD203B41FA5}">
                      <a16:colId xmlns:a16="http://schemas.microsoft.com/office/drawing/2014/main" val="20000"/>
                    </a:ext>
                  </a:extLst>
                </a:gridCol>
                <a:gridCol w="1422876">
                  <a:extLst>
                    <a:ext uri="{9D8B030D-6E8A-4147-A177-3AD203B41FA5}">
                      <a16:colId xmlns:a16="http://schemas.microsoft.com/office/drawing/2014/main" val="20001"/>
                    </a:ext>
                  </a:extLst>
                </a:gridCol>
              </a:tblGrid>
              <a:tr h="374015">
                <a:tc>
                  <a:txBody>
                    <a:bodyPr/>
                    <a:lstStyle/>
                    <a:p>
                      <a:endParaRPr lang="en-US" sz="1400" dirty="0"/>
                    </a:p>
                  </a:txBody>
                  <a:tcPr/>
                </a:tc>
                <a:tc>
                  <a:txBody>
                    <a:bodyPr/>
                    <a:lstStyle/>
                    <a:p>
                      <a:pPr algn="ctr"/>
                      <a:r>
                        <a:rPr lang="en-US" sz="1400" dirty="0"/>
                        <a:t>Approach</a:t>
                      </a:r>
                    </a:p>
                  </a:txBody>
                  <a:tcPr/>
                </a:tc>
                <a:extLst>
                  <a:ext uri="{0D108BD9-81ED-4DB2-BD59-A6C34878D82A}">
                    <a16:rowId xmlns:a16="http://schemas.microsoft.com/office/drawing/2014/main" val="10000"/>
                  </a:ext>
                </a:extLst>
              </a:tr>
              <a:tr h="3740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Only use resins in approved, signed spaces.</a:t>
                      </a:r>
                    </a:p>
                  </a:txBody>
                  <a:tcPr/>
                </a:tc>
                <a:tc>
                  <a:txBody>
                    <a:bodyPr/>
                    <a:lstStyle/>
                    <a:p>
                      <a:pPr algn="ctr"/>
                      <a:r>
                        <a:rPr lang="en-US" sz="1400" dirty="0"/>
                        <a:t>Contain</a:t>
                      </a:r>
                    </a:p>
                  </a:txBody>
                  <a:tcPr/>
                </a:tc>
                <a:extLst>
                  <a:ext uri="{0D108BD9-81ED-4DB2-BD59-A6C34878D82A}">
                    <a16:rowId xmlns:a16="http://schemas.microsoft.com/office/drawing/2014/main" val="10001"/>
                  </a:ext>
                </a:extLst>
              </a:tr>
              <a:tr h="374015">
                <a:tc>
                  <a:txBody>
                    <a:bodyPr/>
                    <a:lstStyle/>
                    <a:p>
                      <a:r>
                        <a:rPr lang="en-US" sz="1400" b="1" dirty="0">
                          <a:solidFill>
                            <a:srgbClr val="CC6600"/>
                          </a:solidFill>
                        </a:rPr>
                        <a:t>NEVER TOUCH UNCURED RESINS DIRECTLY!!!</a:t>
                      </a:r>
                      <a:endParaRPr lang="en-US" sz="1400" dirty="0"/>
                    </a:p>
                  </a:txBody>
                  <a:tcPr/>
                </a:tc>
                <a:tc>
                  <a:txBody>
                    <a:bodyPr/>
                    <a:lstStyle/>
                    <a:p>
                      <a:pPr algn="ctr"/>
                      <a:r>
                        <a:rPr lang="en-US" sz="1400" dirty="0"/>
                        <a:t>Contain</a:t>
                      </a:r>
                    </a:p>
                  </a:txBody>
                  <a:tcPr/>
                </a:tc>
                <a:extLst>
                  <a:ext uri="{0D108BD9-81ED-4DB2-BD59-A6C34878D82A}">
                    <a16:rowId xmlns:a16="http://schemas.microsoft.com/office/drawing/2014/main" val="10002"/>
                  </a:ext>
                </a:extLst>
              </a:tr>
              <a:tr h="374015">
                <a:tc>
                  <a:txBody>
                    <a:bodyPr/>
                    <a:lstStyle/>
                    <a:p>
                      <a:pPr>
                        <a:lnSpc>
                          <a:spcPct val="120000"/>
                        </a:lnSpc>
                        <a:spcBef>
                          <a:spcPts val="0"/>
                        </a:spcBef>
                        <a:spcAft>
                          <a:spcPts val="600"/>
                        </a:spcAft>
                      </a:pPr>
                      <a:r>
                        <a:rPr lang="en-US" sz="1400" b="1" dirty="0">
                          <a:solidFill>
                            <a:srgbClr val="CC6600"/>
                          </a:solidFill>
                        </a:rPr>
                        <a:t>ALWAYS</a:t>
                      </a:r>
                      <a:r>
                        <a:rPr lang="en-US" sz="1400" dirty="0"/>
                        <a:t> wear nitrile or neoprene gloves.</a:t>
                      </a:r>
                    </a:p>
                    <a:p>
                      <a:pPr marL="339725" lvl="1" indent="-227013">
                        <a:lnSpc>
                          <a:spcPct val="120000"/>
                        </a:lnSpc>
                        <a:spcBef>
                          <a:spcPts val="0"/>
                        </a:spcBef>
                        <a:spcAft>
                          <a:spcPts val="600"/>
                        </a:spcAft>
                        <a:buFont typeface="Arial" pitchFamily="34" charset="0"/>
                        <a:buChar char="•"/>
                      </a:pPr>
                      <a:r>
                        <a:rPr lang="en-US" sz="1400" dirty="0"/>
                        <a:t>Double glove if you are allergic to either of these.</a:t>
                      </a:r>
                    </a:p>
                  </a:txBody>
                  <a:tcPr/>
                </a:tc>
                <a:tc>
                  <a:txBody>
                    <a:bodyPr/>
                    <a:lstStyle/>
                    <a:p>
                      <a:pPr algn="ctr"/>
                      <a:r>
                        <a:rPr lang="en-US" sz="1400" dirty="0"/>
                        <a:t>Cover</a:t>
                      </a:r>
                    </a:p>
                  </a:txBody>
                  <a:tcPr/>
                </a:tc>
                <a:extLst>
                  <a:ext uri="{0D108BD9-81ED-4DB2-BD59-A6C34878D82A}">
                    <a16:rowId xmlns:a16="http://schemas.microsoft.com/office/drawing/2014/main" val="10003"/>
                  </a:ext>
                </a:extLst>
              </a:tr>
              <a:tr h="374015">
                <a:tc>
                  <a:txBody>
                    <a:bodyPr/>
                    <a:lstStyle/>
                    <a:p>
                      <a:r>
                        <a:rPr lang="en-US" sz="1400" b="1" dirty="0">
                          <a:solidFill>
                            <a:srgbClr val="CC6600"/>
                          </a:solidFill>
                        </a:rPr>
                        <a:t>Wear </a:t>
                      </a:r>
                      <a:r>
                        <a:rPr lang="en-US" sz="1400" dirty="0"/>
                        <a:t>eye protection when pouring resin</a:t>
                      </a:r>
                    </a:p>
                  </a:txBody>
                  <a:tcPr/>
                </a:tc>
                <a:tc>
                  <a:txBody>
                    <a:bodyPr/>
                    <a:lstStyle/>
                    <a:p>
                      <a:pPr algn="ctr"/>
                      <a:r>
                        <a:rPr lang="en-US" sz="1400" dirty="0"/>
                        <a:t>Cover</a:t>
                      </a:r>
                    </a:p>
                  </a:txBody>
                  <a:tcPr/>
                </a:tc>
                <a:extLst>
                  <a:ext uri="{0D108BD9-81ED-4DB2-BD59-A6C34878D82A}">
                    <a16:rowId xmlns:a16="http://schemas.microsoft.com/office/drawing/2014/main" val="10004"/>
                  </a:ext>
                </a:extLst>
              </a:tr>
              <a:tr h="3740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Consider wearing disposable, long sleeve clothes (i.e., something you don’t care about)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Cover</a:t>
                      </a:r>
                    </a:p>
                    <a:p>
                      <a:pPr algn="ctr"/>
                      <a:endParaRPr lang="en-US" sz="1400" dirty="0"/>
                    </a:p>
                  </a:txBody>
                  <a:tcPr/>
                </a:tc>
                <a:extLst>
                  <a:ext uri="{0D108BD9-81ED-4DB2-BD59-A6C34878D82A}">
                    <a16:rowId xmlns:a16="http://schemas.microsoft.com/office/drawing/2014/main" val="10005"/>
                  </a:ext>
                </a:extLst>
              </a:tr>
              <a:tr h="3740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CC6600"/>
                          </a:solidFill>
                        </a:rPr>
                        <a:t>DO NOT</a:t>
                      </a:r>
                      <a:r>
                        <a:rPr lang="en-US" sz="1400" dirty="0"/>
                        <a:t> touch your skin, clothes or surfaces with uncured resin.  Be especially careful not to touch the table top area.  Plastic wrap is provided to cover the table and ease in cleaning up any potential drops.</a:t>
                      </a:r>
                    </a:p>
                  </a:txBody>
                  <a:tcPr/>
                </a:tc>
                <a:tc>
                  <a:txBody>
                    <a:bodyPr/>
                    <a:lstStyle/>
                    <a:p>
                      <a:pPr algn="ctr"/>
                      <a:r>
                        <a:rPr lang="en-US" sz="1400" dirty="0"/>
                        <a:t>Cover</a:t>
                      </a:r>
                    </a:p>
                  </a:txBody>
                  <a:tcPr/>
                </a:tc>
                <a:extLst>
                  <a:ext uri="{0D108BD9-81ED-4DB2-BD59-A6C34878D82A}">
                    <a16:rowId xmlns:a16="http://schemas.microsoft.com/office/drawing/2014/main" val="10006"/>
                  </a:ext>
                </a:extLst>
              </a:tr>
              <a:tr h="3740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Remove your gloves and dispose of them before you touch the tabletop, a doorknob or other surface!  Use the approved method for glove removal.</a:t>
                      </a:r>
                    </a:p>
                  </a:txBody>
                  <a:tcPr/>
                </a:tc>
                <a:tc>
                  <a:txBody>
                    <a:bodyPr/>
                    <a:lstStyle/>
                    <a:p>
                      <a:pPr algn="ctr"/>
                      <a:r>
                        <a:rPr lang="en-US" sz="1400" dirty="0"/>
                        <a:t>Contain</a:t>
                      </a:r>
                    </a:p>
                  </a:txBody>
                  <a:tcPr/>
                </a:tc>
                <a:extLst>
                  <a:ext uri="{0D108BD9-81ED-4DB2-BD59-A6C34878D82A}">
                    <a16:rowId xmlns:a16="http://schemas.microsoft.com/office/drawing/2014/main" val="10007"/>
                  </a:ext>
                </a:extLst>
              </a:tr>
              <a:tr h="3740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If any surfaces or clothing get contaminated with uncured resins, you need to wipe with IPA, throw them out, in a bag, in the acrylate-signed waste container.  Not in the regular trash can!!</a:t>
                      </a:r>
                    </a:p>
                  </a:txBody>
                  <a:tcPr/>
                </a:tc>
                <a:tc>
                  <a:txBody>
                    <a:bodyPr/>
                    <a:lstStyle/>
                    <a:p>
                      <a:pPr algn="ctr"/>
                      <a:r>
                        <a:rPr lang="en-US" sz="1400" dirty="0"/>
                        <a:t>Contain</a:t>
                      </a:r>
                    </a:p>
                  </a:txBody>
                  <a:tcPr/>
                </a:tc>
                <a:extLst>
                  <a:ext uri="{0D108BD9-81ED-4DB2-BD59-A6C34878D82A}">
                    <a16:rowId xmlns:a16="http://schemas.microsoft.com/office/drawing/2014/main" val="10008"/>
                  </a:ext>
                </a:extLst>
              </a:tr>
              <a:tr h="3740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Fully cured resin can be thrown out in the regular trash</a:t>
                      </a:r>
                    </a:p>
                  </a:txBody>
                  <a:tcPr/>
                </a:tc>
                <a:tc>
                  <a:txBody>
                    <a:bodyPr/>
                    <a:lstStyle/>
                    <a:p>
                      <a:pPr algn="ctr"/>
                      <a:r>
                        <a:rPr lang="en-US" sz="1400" dirty="0"/>
                        <a:t>Cure</a:t>
                      </a:r>
                    </a:p>
                  </a:txBody>
                  <a:tcPr/>
                </a:tc>
                <a:extLst>
                  <a:ext uri="{0D108BD9-81ED-4DB2-BD59-A6C34878D82A}">
                    <a16:rowId xmlns:a16="http://schemas.microsoft.com/office/drawing/2014/main" val="2543900601"/>
                  </a:ext>
                </a:extLst>
              </a:tr>
            </a:tbl>
          </a:graphicData>
        </a:graphic>
      </p:graphicFrame>
    </p:spTree>
    <p:extLst>
      <p:ext uri="{BB962C8B-B14F-4D97-AF65-F5344CB8AC3E}">
        <p14:creationId xmlns:p14="http://schemas.microsoft.com/office/powerpoint/2010/main" val="1142526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Gloves location</a:t>
            </a:r>
          </a:p>
        </p:txBody>
      </p:sp>
      <p:sp>
        <p:nvSpPr>
          <p:cNvPr id="4" name="Slide Number Placeholder 3"/>
          <p:cNvSpPr>
            <a:spLocks noGrp="1"/>
          </p:cNvSpPr>
          <p:nvPr>
            <p:ph type="sldNum" sz="quarter" idx="12"/>
          </p:nvPr>
        </p:nvSpPr>
        <p:spPr/>
        <p:txBody>
          <a:bodyPr/>
          <a:lstStyle/>
          <a:p>
            <a:fld id="{59B4735B-6DE0-4565-A2C4-0A11AECFDCE6}" type="slidenum">
              <a:rPr lang="en-US" smtClean="0"/>
              <a:pPr/>
              <a:t>29</a:t>
            </a:fld>
            <a:endParaRPr lang="en-US" dirty="0"/>
          </a:p>
        </p:txBody>
      </p:sp>
      <p:pic>
        <p:nvPicPr>
          <p:cNvPr id="5" name="Picture 4" descr="formlabs 03 w gloves.jpg"/>
          <p:cNvPicPr>
            <a:picLocks noChangeAspect="1"/>
          </p:cNvPicPr>
          <p:nvPr/>
        </p:nvPicPr>
        <p:blipFill>
          <a:blip r:embed="rId2" cstate="print"/>
          <a:stretch>
            <a:fillRect/>
          </a:stretch>
        </p:blipFill>
        <p:spPr>
          <a:xfrm>
            <a:off x="838200" y="1219200"/>
            <a:ext cx="7315200" cy="4876800"/>
          </a:xfrm>
          <a:prstGeom prst="rect">
            <a:avLst/>
          </a:prstGeom>
        </p:spPr>
      </p:pic>
      <p:sp>
        <p:nvSpPr>
          <p:cNvPr id="6" name="Rounded Rectangle 5"/>
          <p:cNvSpPr/>
          <p:nvPr/>
        </p:nvSpPr>
        <p:spPr>
          <a:xfrm>
            <a:off x="1828800" y="2743200"/>
            <a:ext cx="1295400" cy="23622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2231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fontScale="92500" lnSpcReduction="10000"/>
          </a:bodyPr>
          <a:lstStyle/>
          <a:p>
            <a:r>
              <a:rPr lang="en-US" dirty="0">
                <a:hlinkClick r:id="rId2" action="ppaction://hlinksldjump"/>
              </a:rPr>
              <a:t>make 717 general safety</a:t>
            </a:r>
            <a:endParaRPr lang="en-US" dirty="0"/>
          </a:p>
          <a:p>
            <a:r>
              <a:rPr lang="en-US" dirty="0">
                <a:hlinkClick r:id="rId3" action="ppaction://hlinksldjump"/>
              </a:rPr>
              <a:t>Hazard v Risk</a:t>
            </a:r>
            <a:endParaRPr lang="en-US" dirty="0">
              <a:hlinkClick r:id="rId4" action="ppaction://hlinksldjump"/>
            </a:endParaRPr>
          </a:p>
          <a:p>
            <a:r>
              <a:rPr lang="en-US" dirty="0">
                <a:hlinkClick r:id="rId4" action="ppaction://hlinksldjump"/>
              </a:rPr>
              <a:t>Acrylates 101</a:t>
            </a:r>
            <a:endParaRPr lang="en-US" dirty="0"/>
          </a:p>
          <a:p>
            <a:r>
              <a:rPr lang="en-US" dirty="0">
                <a:hlinkClick r:id="rId5" action="ppaction://hlinksldjump"/>
              </a:rPr>
              <a:t>SDS overview</a:t>
            </a:r>
            <a:endParaRPr lang="en-US" dirty="0"/>
          </a:p>
          <a:p>
            <a:r>
              <a:rPr lang="en-US" dirty="0">
                <a:hlinkClick r:id="rId6" action="ppaction://hlinksldjump"/>
              </a:rPr>
              <a:t>Acrylate Safe Use</a:t>
            </a:r>
            <a:endParaRPr lang="en-US" dirty="0"/>
          </a:p>
          <a:p>
            <a:r>
              <a:rPr lang="en-US" dirty="0">
                <a:hlinkClick r:id="rId7" action="ppaction://hlinksldjump"/>
              </a:rPr>
              <a:t>UV and Laser safety</a:t>
            </a:r>
            <a:endParaRPr lang="en-US" dirty="0"/>
          </a:p>
          <a:p>
            <a:r>
              <a:rPr lang="en-US" dirty="0">
                <a:hlinkClick r:id="rId8" action="ppaction://hlinksldjump"/>
              </a:rPr>
              <a:t>IPA safe handling</a:t>
            </a:r>
            <a:endParaRPr lang="en-US" dirty="0"/>
          </a:p>
          <a:p>
            <a:r>
              <a:rPr lang="en-US" dirty="0">
                <a:hlinkClick r:id="rId9" action="ppaction://hlinksldjump"/>
              </a:rPr>
              <a:t>Resources</a:t>
            </a:r>
            <a:endParaRPr lang="en-US" dirty="0"/>
          </a:p>
          <a:p>
            <a:r>
              <a:rPr lang="en-US" dirty="0">
                <a:hlinkClick r:id="rId10" action="ppaction://hlinksldjump"/>
              </a:rPr>
              <a:t>Appendix:</a:t>
            </a:r>
            <a:endParaRPr lang="en-US" dirty="0"/>
          </a:p>
          <a:p>
            <a:pPr lvl="1"/>
            <a:r>
              <a:rPr lang="en-US" dirty="0"/>
              <a:t>Detailed SDS review</a:t>
            </a:r>
          </a:p>
          <a:p>
            <a:endParaRPr lang="en-US" dirty="0"/>
          </a:p>
        </p:txBody>
      </p:sp>
      <p:sp>
        <p:nvSpPr>
          <p:cNvPr id="4" name="Slide Number Placeholder 3"/>
          <p:cNvSpPr>
            <a:spLocks noGrp="1"/>
          </p:cNvSpPr>
          <p:nvPr>
            <p:ph type="sldNum" sz="quarter" idx="12"/>
          </p:nvPr>
        </p:nvSpPr>
        <p:spPr/>
        <p:txBody>
          <a:bodyPr/>
          <a:lstStyle/>
          <a:p>
            <a:fld id="{59B4735B-6DE0-4565-A2C4-0A11AECFDCE6}" type="slidenum">
              <a:rPr lang="en-US" smtClean="0"/>
              <a:pPr/>
              <a:t>3</a:t>
            </a:fld>
            <a:endParaRPr lang="en-US" dirty="0"/>
          </a:p>
        </p:txBody>
      </p:sp>
    </p:spTree>
    <p:extLst>
      <p:ext uri="{BB962C8B-B14F-4D97-AF65-F5344CB8AC3E}">
        <p14:creationId xmlns:p14="http://schemas.microsoft.com/office/powerpoint/2010/main" val="141264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Gloves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089818"/>
            <a:ext cx="7017544" cy="4678363"/>
          </a:xfrm>
        </p:spPr>
      </p:pic>
      <p:sp>
        <p:nvSpPr>
          <p:cNvPr id="4" name="Slide Number Placeholder 3"/>
          <p:cNvSpPr>
            <a:spLocks noGrp="1"/>
          </p:cNvSpPr>
          <p:nvPr>
            <p:ph type="sldNum" sz="quarter" idx="12"/>
          </p:nvPr>
        </p:nvSpPr>
        <p:spPr/>
        <p:txBody>
          <a:bodyPr/>
          <a:lstStyle/>
          <a:p>
            <a:fld id="{59B4735B-6DE0-4565-A2C4-0A11AECFDCE6}" type="slidenum">
              <a:rPr lang="en-US" smtClean="0"/>
              <a:pPr/>
              <a:t>30</a:t>
            </a:fld>
            <a:endParaRPr lang="en-US" dirty="0"/>
          </a:p>
        </p:txBody>
      </p:sp>
      <p:sp>
        <p:nvSpPr>
          <p:cNvPr id="6" name="Content Placeholder 2">
            <a:extLst>
              <a:ext uri="{FF2B5EF4-FFF2-40B4-BE49-F238E27FC236}">
                <a16:creationId xmlns:a16="http://schemas.microsoft.com/office/drawing/2014/main" id="{6EF8A055-59A3-49EC-A45B-B0A4D0E87D46}"/>
              </a:ext>
            </a:extLst>
          </p:cNvPr>
          <p:cNvSpPr txBox="1">
            <a:spLocks/>
          </p:cNvSpPr>
          <p:nvPr/>
        </p:nvSpPr>
        <p:spPr>
          <a:xfrm>
            <a:off x="429208" y="5492321"/>
            <a:ext cx="8077200"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spcBef>
                <a:spcPts val="0"/>
              </a:spcBef>
              <a:spcAft>
                <a:spcPts val="600"/>
              </a:spcAft>
              <a:buFont typeface="Arial" panose="020B0604020202020204" pitchFamily="34" charset="0"/>
              <a:buNone/>
            </a:pPr>
            <a:endParaRPr lang="en-US" sz="1800" dirty="0"/>
          </a:p>
          <a:p>
            <a:pPr marL="0" indent="0">
              <a:lnSpc>
                <a:spcPct val="120000"/>
              </a:lnSpc>
              <a:spcBef>
                <a:spcPts val="0"/>
              </a:spcBef>
              <a:spcAft>
                <a:spcPts val="600"/>
              </a:spcAft>
              <a:buFont typeface="Arial" panose="020B0604020202020204" pitchFamily="34" charset="0"/>
              <a:buNone/>
            </a:pPr>
            <a:r>
              <a:rPr lang="en-US" sz="1800" b="1" dirty="0">
                <a:solidFill>
                  <a:srgbClr val="CC6600"/>
                </a:solidFill>
              </a:rPr>
              <a:t>make 717 is providing black gloves – the resin creates shiny spots that are easier to see than on the blue type…..</a:t>
            </a:r>
          </a:p>
        </p:txBody>
      </p:sp>
      <p:sp>
        <p:nvSpPr>
          <p:cNvPr id="3" name="Oval 2">
            <a:extLst>
              <a:ext uri="{FF2B5EF4-FFF2-40B4-BE49-F238E27FC236}">
                <a16:creationId xmlns:a16="http://schemas.microsoft.com/office/drawing/2014/main" id="{7D042A50-66F4-4373-A4D9-7E0326918DFE}"/>
              </a:ext>
            </a:extLst>
          </p:cNvPr>
          <p:cNvSpPr/>
          <p:nvPr/>
        </p:nvSpPr>
        <p:spPr>
          <a:xfrm>
            <a:off x="3505200" y="3124200"/>
            <a:ext cx="1981200" cy="1143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464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Safely Removing Gloves</a:t>
            </a:r>
          </a:p>
        </p:txBody>
      </p:sp>
      <p:sp>
        <p:nvSpPr>
          <p:cNvPr id="3" name="Content Placeholder 2"/>
          <p:cNvSpPr>
            <a:spLocks noGrp="1"/>
          </p:cNvSpPr>
          <p:nvPr>
            <p:ph idx="1"/>
          </p:nvPr>
        </p:nvSpPr>
        <p:spPr>
          <a:xfrm>
            <a:off x="705603" y="914400"/>
            <a:ext cx="8229600" cy="5715000"/>
          </a:xfrm>
        </p:spPr>
        <p:txBody>
          <a:bodyPr>
            <a:normAutofit fontScale="92500" lnSpcReduction="10000"/>
          </a:bodyPr>
          <a:lstStyle/>
          <a:p>
            <a:pPr marL="0" indent="0">
              <a:buNone/>
            </a:pPr>
            <a:r>
              <a:rPr lang="en-US" sz="2000" dirty="0">
                <a:solidFill>
                  <a:srgbClr val="CC6600"/>
                </a:solidFill>
              </a:rPr>
              <a:t>Assume your gloves will be contaminated, so you don’t want to get any of the resin on the rest of you.  Follow these directions to safely remove gloves.  Practice this until you can do it without touching the outside of the gloves with any part of your body…..</a:t>
            </a:r>
          </a:p>
          <a:p>
            <a:pPr marL="0" indent="0">
              <a:buNone/>
            </a:pPr>
            <a:endParaRPr lang="en-US" sz="2000" dirty="0">
              <a:solidFill>
                <a:srgbClr val="CC6600"/>
              </a:solidFill>
            </a:endParaRPr>
          </a:p>
          <a:p>
            <a:pPr marL="0" indent="0">
              <a:buNone/>
            </a:pPr>
            <a:endParaRPr lang="en-US" sz="2000" dirty="0">
              <a:solidFill>
                <a:srgbClr val="CC6600"/>
              </a:solidFill>
            </a:endParaRPr>
          </a:p>
          <a:p>
            <a:pPr marL="0" indent="0">
              <a:buNone/>
            </a:pPr>
            <a:endParaRPr lang="en-US" sz="2000" dirty="0">
              <a:solidFill>
                <a:srgbClr val="CC6600"/>
              </a:solidFill>
            </a:endParaRPr>
          </a:p>
          <a:p>
            <a:pPr marL="0" indent="0">
              <a:buNone/>
            </a:pPr>
            <a:endParaRPr lang="en-US" sz="2000" dirty="0">
              <a:solidFill>
                <a:srgbClr val="CC6600"/>
              </a:solidFill>
            </a:endParaRPr>
          </a:p>
          <a:p>
            <a:pPr marL="0" indent="0">
              <a:buNone/>
            </a:pPr>
            <a:endParaRPr lang="en-US" sz="2000" dirty="0">
              <a:solidFill>
                <a:srgbClr val="CC6600"/>
              </a:solidFill>
            </a:endParaRPr>
          </a:p>
          <a:p>
            <a:pPr marL="0" indent="0">
              <a:buNone/>
            </a:pPr>
            <a:endParaRPr lang="en-US" sz="2000" dirty="0">
              <a:solidFill>
                <a:srgbClr val="CC6600"/>
              </a:solidFill>
            </a:endParaRPr>
          </a:p>
          <a:p>
            <a:pPr marL="0" indent="0">
              <a:buNone/>
            </a:pPr>
            <a:endParaRPr lang="en-US" sz="2000" dirty="0">
              <a:solidFill>
                <a:srgbClr val="CC6600"/>
              </a:solidFill>
            </a:endParaRPr>
          </a:p>
          <a:p>
            <a:pPr marL="0" indent="0">
              <a:buNone/>
            </a:pPr>
            <a:endParaRPr lang="en-US" sz="2000" dirty="0">
              <a:solidFill>
                <a:srgbClr val="CC6600"/>
              </a:solidFill>
            </a:endParaRPr>
          </a:p>
          <a:p>
            <a:pPr marL="0" indent="0">
              <a:buNone/>
            </a:pPr>
            <a:endParaRPr lang="en-US" sz="2000" dirty="0">
              <a:solidFill>
                <a:srgbClr val="CC6600"/>
              </a:solidFill>
            </a:endParaRPr>
          </a:p>
          <a:p>
            <a:pPr marL="0" indent="0">
              <a:buNone/>
            </a:pPr>
            <a:endParaRPr lang="en-US" sz="2000" dirty="0">
              <a:solidFill>
                <a:srgbClr val="CC6600"/>
              </a:solidFill>
            </a:endParaRPr>
          </a:p>
          <a:p>
            <a:pPr marL="0" indent="0">
              <a:buNone/>
            </a:pPr>
            <a:endParaRPr lang="en-US" sz="2000" dirty="0">
              <a:solidFill>
                <a:srgbClr val="CC6600"/>
              </a:solidFill>
            </a:endParaRPr>
          </a:p>
          <a:p>
            <a:pPr marL="0" indent="0">
              <a:buNone/>
            </a:pPr>
            <a:endParaRPr lang="en-US" sz="2000" dirty="0">
              <a:solidFill>
                <a:srgbClr val="CC6600"/>
              </a:solidFill>
            </a:endParaRPr>
          </a:p>
          <a:p>
            <a:pPr marL="0" indent="0">
              <a:buNone/>
            </a:pPr>
            <a:endParaRPr lang="en-US" sz="2000" dirty="0">
              <a:solidFill>
                <a:srgbClr val="CC6600"/>
              </a:solidFill>
            </a:endParaRPr>
          </a:p>
          <a:p>
            <a:pPr marL="0" indent="0">
              <a:buNone/>
            </a:pPr>
            <a:r>
              <a:rPr lang="en-US" sz="2000" dirty="0">
                <a:solidFill>
                  <a:srgbClr val="CC6600"/>
                </a:solidFill>
                <a:hlinkClick r:id="rId2"/>
              </a:rPr>
              <a:t>https://www.youtube.com/watch?v=S4gyNAsPCbU</a:t>
            </a:r>
            <a:r>
              <a:rPr lang="en-US" sz="2000" dirty="0">
                <a:solidFill>
                  <a:srgbClr val="CC6600"/>
                </a:solidFill>
              </a:rPr>
              <a:t> </a:t>
            </a:r>
          </a:p>
        </p:txBody>
      </p:sp>
      <p:pic>
        <p:nvPicPr>
          <p:cNvPr id="7170"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198898"/>
            <a:ext cx="4845613" cy="379875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59B4735B-6DE0-4565-A2C4-0A11AECFDCE6}" type="slidenum">
              <a:rPr lang="en-US" smtClean="0"/>
              <a:pPr/>
              <a:t>31</a:t>
            </a:fld>
            <a:endParaRPr lang="en-US" dirty="0"/>
          </a:p>
        </p:txBody>
      </p:sp>
      <p:sp>
        <p:nvSpPr>
          <p:cNvPr id="5" name="TextBox 4"/>
          <p:cNvSpPr txBox="1"/>
          <p:nvPr/>
        </p:nvSpPr>
        <p:spPr>
          <a:xfrm>
            <a:off x="6826813" y="5345870"/>
            <a:ext cx="2133600" cy="738664"/>
          </a:xfrm>
          <a:prstGeom prst="rect">
            <a:avLst/>
          </a:prstGeom>
          <a:noFill/>
          <a:ln>
            <a:solidFill>
              <a:schemeClr val="accent1"/>
            </a:solidFill>
          </a:ln>
        </p:spPr>
        <p:txBody>
          <a:bodyPr wrap="square" rtlCol="0">
            <a:spAutoFit/>
          </a:bodyPr>
          <a:lstStyle/>
          <a:p>
            <a:r>
              <a:rPr lang="en-US" sz="1400" i="1" dirty="0"/>
              <a:t>If you double glove, put the next size up over your first pair.</a:t>
            </a:r>
          </a:p>
        </p:txBody>
      </p:sp>
    </p:spTree>
    <p:extLst>
      <p:ext uri="{BB962C8B-B14F-4D97-AF65-F5344CB8AC3E}">
        <p14:creationId xmlns:p14="http://schemas.microsoft.com/office/powerpoint/2010/main" val="166488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Hygiene </a:t>
            </a:r>
          </a:p>
        </p:txBody>
      </p:sp>
      <p:sp>
        <p:nvSpPr>
          <p:cNvPr id="3" name="Content Placeholder 2"/>
          <p:cNvSpPr>
            <a:spLocks noGrp="1"/>
          </p:cNvSpPr>
          <p:nvPr>
            <p:ph idx="1"/>
          </p:nvPr>
        </p:nvSpPr>
        <p:spPr>
          <a:xfrm>
            <a:off x="381000" y="1066800"/>
            <a:ext cx="8305800" cy="5334000"/>
          </a:xfrm>
        </p:spPr>
        <p:txBody>
          <a:bodyPr>
            <a:normAutofit fontScale="62500" lnSpcReduction="20000"/>
          </a:bodyPr>
          <a:lstStyle/>
          <a:p>
            <a:pPr defTabSz="225425">
              <a:lnSpc>
                <a:spcPct val="120000"/>
              </a:lnSpc>
              <a:spcBef>
                <a:spcPct val="25000"/>
              </a:spcBef>
              <a:spcAft>
                <a:spcPts val="600"/>
              </a:spcAft>
              <a:buFontTx/>
              <a:buChar char="•"/>
            </a:pPr>
            <a:r>
              <a:rPr lang="en-US" b="1" dirty="0">
                <a:solidFill>
                  <a:srgbClr val="CC6600"/>
                </a:solidFill>
                <a:latin typeface="Arial" charset="0"/>
              </a:rPr>
              <a:t>DO NOT</a:t>
            </a:r>
            <a:r>
              <a:rPr lang="en-US" dirty="0">
                <a:latin typeface="Arial" charset="0"/>
              </a:rPr>
              <a:t> eat, drink or smoke in the tiled acrylate work area. </a:t>
            </a:r>
          </a:p>
          <a:p>
            <a:pPr defTabSz="225425">
              <a:lnSpc>
                <a:spcPct val="120000"/>
              </a:lnSpc>
              <a:spcBef>
                <a:spcPct val="25000"/>
              </a:spcBef>
              <a:spcAft>
                <a:spcPts val="600"/>
              </a:spcAft>
              <a:buFontTx/>
              <a:buChar char="•"/>
            </a:pPr>
            <a:r>
              <a:rPr lang="en-US" dirty="0">
                <a:latin typeface="Arial" charset="0"/>
              </a:rPr>
              <a:t>Avoid contact with surfaces/objects that may be contaminated with uncured resin.  Prolonged exposure to the skin may result in irritation and </a:t>
            </a:r>
            <a:r>
              <a:rPr lang="en-US" dirty="0">
                <a:latin typeface="Arial" charset="0"/>
                <a:cs typeface="Arial" charset="0"/>
              </a:rPr>
              <a:t>sensitization</a:t>
            </a:r>
            <a:r>
              <a:rPr lang="en-US" dirty="0">
                <a:latin typeface="Arial" charset="0"/>
              </a:rPr>
              <a:t>. </a:t>
            </a:r>
          </a:p>
          <a:p>
            <a:pPr defTabSz="225425">
              <a:lnSpc>
                <a:spcPct val="120000"/>
              </a:lnSpc>
              <a:spcBef>
                <a:spcPct val="25000"/>
              </a:spcBef>
              <a:spcAft>
                <a:spcPts val="600"/>
              </a:spcAft>
              <a:buFontTx/>
              <a:buChar char="•"/>
            </a:pPr>
            <a:r>
              <a:rPr lang="en-US" dirty="0">
                <a:latin typeface="Arial" charset="0"/>
              </a:rPr>
              <a:t>Wash hands, arms and face with mild industrial skin cleanser and soaps each time after handling acrylate materials.  This is even though you wore gloves!</a:t>
            </a:r>
          </a:p>
          <a:p>
            <a:pPr defTabSz="225425">
              <a:lnSpc>
                <a:spcPct val="120000"/>
              </a:lnSpc>
              <a:spcBef>
                <a:spcPct val="25000"/>
              </a:spcBef>
              <a:spcAft>
                <a:spcPts val="600"/>
              </a:spcAft>
              <a:buFontTx/>
              <a:buChar char="•"/>
            </a:pPr>
            <a:r>
              <a:rPr lang="en-US" b="1" dirty="0">
                <a:solidFill>
                  <a:srgbClr val="CC6600"/>
                </a:solidFill>
                <a:latin typeface="Arial" charset="0"/>
              </a:rPr>
              <a:t>DO NOT USE IPA or other solvents</a:t>
            </a:r>
            <a:r>
              <a:rPr lang="en-US" b="1" dirty="0">
                <a:latin typeface="Arial" charset="0"/>
              </a:rPr>
              <a:t> </a:t>
            </a:r>
            <a:r>
              <a:rPr lang="en-US" dirty="0">
                <a:latin typeface="Arial" charset="0"/>
              </a:rPr>
              <a:t>to clean skin or clothing – it makes the resin seep in more quickly. </a:t>
            </a:r>
          </a:p>
          <a:p>
            <a:pPr defTabSz="225425">
              <a:lnSpc>
                <a:spcPct val="120000"/>
              </a:lnSpc>
              <a:spcBef>
                <a:spcPct val="25000"/>
              </a:spcBef>
              <a:spcAft>
                <a:spcPts val="600"/>
              </a:spcAft>
              <a:buFontTx/>
              <a:buChar char="•"/>
            </a:pPr>
            <a:r>
              <a:rPr lang="en-US" dirty="0">
                <a:latin typeface="Arial" charset="0"/>
              </a:rPr>
              <a:t>Best practice:  Discard contaminated clothing if it can’t be cured by the UV light.  (Keep extra clothes in a cubby!)   Alternatively, you can wash them, but do them by themselves, and then clean the washer.</a:t>
            </a:r>
          </a:p>
          <a:p>
            <a:pPr defTabSz="225425">
              <a:lnSpc>
                <a:spcPct val="120000"/>
              </a:lnSpc>
              <a:spcBef>
                <a:spcPct val="25000"/>
              </a:spcBef>
              <a:spcAft>
                <a:spcPts val="600"/>
              </a:spcAft>
              <a:buFontTx/>
              <a:buChar char="•"/>
            </a:pPr>
            <a:r>
              <a:rPr lang="en-US" dirty="0">
                <a:latin typeface="Arial" charset="0"/>
              </a:rPr>
              <a:t>It is also recommended that you take a shower once you get home if you have been doing maintenance or pouring resin.</a:t>
            </a:r>
          </a:p>
          <a:p>
            <a:pPr defTabSz="225425">
              <a:lnSpc>
                <a:spcPct val="120000"/>
              </a:lnSpc>
              <a:spcAft>
                <a:spcPts val="600"/>
              </a:spcAft>
            </a:pPr>
            <a:endParaRPr lang="en-US" dirty="0">
              <a:latin typeface="Arial" charset="0"/>
            </a:endParaRPr>
          </a:p>
          <a:p>
            <a:pPr>
              <a:lnSpc>
                <a:spcPct val="120000"/>
              </a:lnSpc>
              <a:spcAft>
                <a:spcPts val="600"/>
              </a:spcAft>
            </a:pPr>
            <a:endParaRPr lang="en-US" dirty="0"/>
          </a:p>
        </p:txBody>
      </p:sp>
      <p:sp>
        <p:nvSpPr>
          <p:cNvPr id="4" name="Slide Number Placeholder 3"/>
          <p:cNvSpPr>
            <a:spLocks noGrp="1"/>
          </p:cNvSpPr>
          <p:nvPr>
            <p:ph type="sldNum" sz="quarter" idx="12"/>
          </p:nvPr>
        </p:nvSpPr>
        <p:spPr/>
        <p:txBody>
          <a:bodyPr/>
          <a:lstStyle/>
          <a:p>
            <a:fld id="{59B4735B-6DE0-4565-A2C4-0A11AECFDCE6}" type="slidenum">
              <a:rPr lang="en-US" smtClean="0"/>
              <a:pPr/>
              <a:t>32</a:t>
            </a:fld>
            <a:endParaRPr lang="en-US" dirty="0"/>
          </a:p>
        </p:txBody>
      </p:sp>
    </p:spTree>
    <p:extLst>
      <p:ext uri="{BB962C8B-B14F-4D97-AF65-F5344CB8AC3E}">
        <p14:creationId xmlns:p14="http://schemas.microsoft.com/office/powerpoint/2010/main" val="1399569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Eye Safety</a:t>
            </a:r>
          </a:p>
        </p:txBody>
      </p:sp>
      <p:sp>
        <p:nvSpPr>
          <p:cNvPr id="5" name="Content Placeholder 4"/>
          <p:cNvSpPr>
            <a:spLocks noGrp="1"/>
          </p:cNvSpPr>
          <p:nvPr>
            <p:ph idx="1"/>
          </p:nvPr>
        </p:nvSpPr>
        <p:spPr>
          <a:xfrm>
            <a:off x="152400" y="990600"/>
            <a:ext cx="8534400" cy="5059363"/>
          </a:xfrm>
        </p:spPr>
        <p:txBody>
          <a:bodyPr>
            <a:normAutofit/>
          </a:bodyPr>
          <a:lstStyle/>
          <a:p>
            <a:pPr marL="800100" indent="-457200">
              <a:spcBef>
                <a:spcPct val="50000"/>
              </a:spcBef>
            </a:pPr>
            <a:r>
              <a:rPr lang="en-US" sz="2000" dirty="0">
                <a:latin typeface="Arial" charset="0"/>
              </a:rPr>
              <a:t>Eye contact is a primary route of exposure.  Don’t wipe your eyes!</a:t>
            </a:r>
          </a:p>
          <a:p>
            <a:pPr marL="800100" indent="-457200">
              <a:spcBef>
                <a:spcPct val="50000"/>
              </a:spcBef>
            </a:pPr>
            <a:r>
              <a:rPr lang="en-US" sz="2000" dirty="0">
                <a:latin typeface="Arial" charset="0"/>
              </a:rPr>
              <a:t>Degree of impact varies from non-irritating to corrosive.</a:t>
            </a:r>
          </a:p>
          <a:p>
            <a:pPr marL="800100" indent="-457200">
              <a:spcBef>
                <a:spcPct val="50000"/>
              </a:spcBef>
            </a:pPr>
            <a:r>
              <a:rPr lang="en-US" sz="2000" dirty="0">
                <a:latin typeface="Arial" charset="0"/>
              </a:rPr>
              <a:t>Eye contact may cause tearing, redness, and a burning sensation.</a:t>
            </a:r>
          </a:p>
          <a:p>
            <a:pPr marL="1200150" lvl="1" indent="-457200">
              <a:spcBef>
                <a:spcPct val="50000"/>
              </a:spcBef>
            </a:pPr>
            <a:r>
              <a:rPr lang="en-US" sz="1600" dirty="0">
                <a:latin typeface="Arial" charset="0"/>
              </a:rPr>
              <a:t>Note - some acrylates are corrosive to the eye and exposure may result in permanent eye damage. Formal abs is not.</a:t>
            </a:r>
          </a:p>
          <a:p>
            <a:pPr marL="800100" indent="-457200">
              <a:spcBef>
                <a:spcPct val="50000"/>
              </a:spcBef>
            </a:pPr>
            <a:r>
              <a:rPr lang="en-US" sz="2000" dirty="0">
                <a:latin typeface="Arial" charset="0"/>
              </a:rPr>
              <a:t>Immediately rinse eyes with a large amount of bottled eye wash for </a:t>
            </a:r>
            <a:r>
              <a:rPr lang="en-US" sz="2000" b="1" dirty="0">
                <a:latin typeface="Arial" charset="0"/>
              </a:rPr>
              <a:t>10-20 minutes</a:t>
            </a:r>
            <a:r>
              <a:rPr lang="en-US" sz="2000" dirty="0">
                <a:latin typeface="Arial" charset="0"/>
              </a:rPr>
              <a:t> – use multiple bottles.  Retract eyelids (hold open) during this process.   Get assistance if someone else is available.</a:t>
            </a:r>
          </a:p>
          <a:p>
            <a:pPr marL="800100" indent="-457200">
              <a:spcBef>
                <a:spcPct val="50000"/>
              </a:spcBef>
            </a:pPr>
            <a:r>
              <a:rPr lang="en-US" sz="2000" dirty="0">
                <a:latin typeface="Arial" charset="0"/>
              </a:rPr>
              <a:t>See a doctor or Urgent Care.  Take a copy of the SDS with you.  (Get it from the SDS binder near the main door and make a copy.)</a:t>
            </a:r>
          </a:p>
          <a:p>
            <a:pPr marL="0" indent="0">
              <a:buNone/>
            </a:pPr>
            <a:endParaRPr lang="en-US" sz="2000" dirty="0"/>
          </a:p>
        </p:txBody>
      </p:sp>
      <p:pic>
        <p:nvPicPr>
          <p:cNvPr id="5124" name="Picture 4" descr="Image result for Using an Eyewash bottl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4953000"/>
            <a:ext cx="6400800" cy="162683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59B4735B-6DE0-4565-A2C4-0A11AECFDCE6}" type="slidenum">
              <a:rPr lang="en-US" smtClean="0"/>
              <a:pPr/>
              <a:t>33</a:t>
            </a:fld>
            <a:endParaRPr lang="en-US" dirty="0"/>
          </a:p>
        </p:txBody>
      </p:sp>
    </p:spTree>
    <p:extLst>
      <p:ext uri="{BB962C8B-B14F-4D97-AF65-F5344CB8AC3E}">
        <p14:creationId xmlns:p14="http://schemas.microsoft.com/office/powerpoint/2010/main" val="1308856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cs typeface="Arial" charset="0"/>
              </a:rPr>
              <a:t>Respiratory Effects</a:t>
            </a:r>
            <a:endParaRPr lang="en-US" dirty="0"/>
          </a:p>
        </p:txBody>
      </p:sp>
      <p:sp>
        <p:nvSpPr>
          <p:cNvPr id="3" name="Content Placeholder 2"/>
          <p:cNvSpPr>
            <a:spLocks noGrp="1"/>
          </p:cNvSpPr>
          <p:nvPr>
            <p:ph idx="1"/>
          </p:nvPr>
        </p:nvSpPr>
        <p:spPr>
          <a:xfrm>
            <a:off x="457200" y="1066800"/>
            <a:ext cx="5867400" cy="5059363"/>
          </a:xfrm>
        </p:spPr>
        <p:txBody>
          <a:bodyPr>
            <a:normAutofit/>
          </a:bodyPr>
          <a:lstStyle/>
          <a:p>
            <a:pPr defTabSz="176213">
              <a:spcBef>
                <a:spcPts val="0"/>
              </a:spcBef>
              <a:spcAft>
                <a:spcPts val="600"/>
              </a:spcAft>
            </a:pPr>
            <a:r>
              <a:rPr lang="en-US" sz="2400" dirty="0">
                <a:latin typeface="Arial" charset="0"/>
                <a:cs typeface="Arial" charset="0"/>
              </a:rPr>
              <a:t>Inhaling vapors from uncured resins may result in dryness and irritation of the respiratory tract.  </a:t>
            </a:r>
          </a:p>
          <a:p>
            <a:pPr defTabSz="176213">
              <a:spcBef>
                <a:spcPts val="0"/>
              </a:spcBef>
              <a:spcAft>
                <a:spcPts val="600"/>
              </a:spcAft>
              <a:buFontTx/>
              <a:buChar char="•"/>
            </a:pPr>
            <a:r>
              <a:rPr lang="en-US" sz="2400" dirty="0">
                <a:latin typeface="Arial" charset="0"/>
                <a:cs typeface="Arial" charset="0"/>
              </a:rPr>
              <a:t>More harmful effects are possible if basic safety 	precautions are disregarded.</a:t>
            </a:r>
          </a:p>
          <a:p>
            <a:pPr defTabSz="176213">
              <a:spcBef>
                <a:spcPts val="0"/>
              </a:spcBef>
              <a:spcAft>
                <a:spcPts val="600"/>
              </a:spcAft>
              <a:buFontTx/>
              <a:buChar char="•"/>
            </a:pPr>
            <a:r>
              <a:rPr lang="en-US" sz="2400" dirty="0">
                <a:latin typeface="Arial" charset="0"/>
                <a:cs typeface="Arial" charset="0"/>
              </a:rPr>
              <a:t>If vapors are inhaled, move victim to fresh air and obtain professional medical 	attention.</a:t>
            </a:r>
          </a:p>
          <a:p>
            <a:pPr defTabSz="176213">
              <a:spcBef>
                <a:spcPts val="0"/>
              </a:spcBef>
              <a:spcAft>
                <a:spcPts val="600"/>
              </a:spcAft>
              <a:buFontTx/>
              <a:buChar char="•"/>
            </a:pPr>
            <a:r>
              <a:rPr lang="en-US" sz="2400" dirty="0">
                <a:solidFill>
                  <a:srgbClr val="CC6600"/>
                </a:solidFill>
                <a:latin typeface="Arial" charset="0"/>
                <a:cs typeface="Arial" charset="0"/>
              </a:rPr>
              <a:t>This is unlikely to occur with the Formlabs system, but be aware!</a:t>
            </a:r>
            <a:endParaRPr lang="en-US" sz="2400" dirty="0">
              <a:solidFill>
                <a:srgbClr val="CC6600"/>
              </a:solidFill>
            </a:endParaRPr>
          </a:p>
          <a:p>
            <a:pPr>
              <a:spcBef>
                <a:spcPts val="0"/>
              </a:spcBef>
              <a:spcAft>
                <a:spcPts val="600"/>
              </a:spcAft>
            </a:pPr>
            <a:endParaRPr lang="en-US" sz="2400" dirty="0"/>
          </a:p>
        </p:txBody>
      </p:sp>
      <p:pic>
        <p:nvPicPr>
          <p:cNvPr id="4" name="Picture 69" descr="http://school.discovery.com/clipart/images/breath.gif"/>
          <p:cNvPicPr>
            <a:picLocks noChangeAspect="1" noChangeArrowheads="1"/>
          </p:cNvPicPr>
          <p:nvPr/>
        </p:nvPicPr>
        <p:blipFill>
          <a:blip r:embed="rId2" cstate="print"/>
          <a:srcRect/>
          <a:stretch>
            <a:fillRect/>
          </a:stretch>
        </p:blipFill>
        <p:spPr bwMode="auto">
          <a:xfrm>
            <a:off x="6705600" y="1828800"/>
            <a:ext cx="2024062" cy="258286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9B4735B-6DE0-4565-A2C4-0A11AECFDCE6}" type="slidenum">
              <a:rPr lang="en-US" smtClean="0"/>
              <a:pPr/>
              <a:t>34</a:t>
            </a:fld>
            <a:endParaRPr lang="en-US" dirty="0"/>
          </a:p>
        </p:txBody>
      </p:sp>
    </p:spTree>
    <p:extLst>
      <p:ext uri="{BB962C8B-B14F-4D97-AF65-F5344CB8AC3E}">
        <p14:creationId xmlns:p14="http://schemas.microsoft.com/office/powerpoint/2010/main" val="1439465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cs typeface="Arial" charset="0"/>
              </a:rPr>
              <a:t>Skin Effects</a:t>
            </a:r>
            <a:endParaRPr lang="en-US" dirty="0"/>
          </a:p>
        </p:txBody>
      </p:sp>
      <p:sp>
        <p:nvSpPr>
          <p:cNvPr id="3" name="Content Placeholder 2"/>
          <p:cNvSpPr>
            <a:spLocks noGrp="1"/>
          </p:cNvSpPr>
          <p:nvPr>
            <p:ph idx="1"/>
          </p:nvPr>
        </p:nvSpPr>
        <p:spPr>
          <a:xfrm>
            <a:off x="381000" y="990600"/>
            <a:ext cx="8229600" cy="5059363"/>
          </a:xfrm>
        </p:spPr>
        <p:txBody>
          <a:bodyPr>
            <a:normAutofit/>
          </a:bodyPr>
          <a:lstStyle/>
          <a:p>
            <a:pPr defTabSz="176213">
              <a:lnSpc>
                <a:spcPct val="120000"/>
              </a:lnSpc>
              <a:spcBef>
                <a:spcPts val="0"/>
              </a:spcBef>
              <a:spcAft>
                <a:spcPts val="600"/>
              </a:spcAft>
            </a:pPr>
            <a:r>
              <a:rPr lang="en-US" sz="1800" dirty="0">
                <a:latin typeface="Arial" charset="0"/>
                <a:cs typeface="Arial" charset="0"/>
              </a:rPr>
              <a:t>Skin irritation may take the form of redness and itching; there may also be slight 	blistering.  Some people experience a condition that looks very similar to poison ivy.  </a:t>
            </a:r>
          </a:p>
          <a:p>
            <a:pPr lvl="1" defTabSz="176213">
              <a:lnSpc>
                <a:spcPct val="120000"/>
              </a:lnSpc>
              <a:spcBef>
                <a:spcPts val="0"/>
              </a:spcBef>
              <a:spcAft>
                <a:spcPts val="600"/>
              </a:spcAft>
              <a:buFontTx/>
              <a:buChar char="•"/>
            </a:pPr>
            <a:r>
              <a:rPr lang="en-US" sz="1600" dirty="0">
                <a:latin typeface="Arial" charset="0"/>
                <a:cs typeface="Arial" charset="0"/>
              </a:rPr>
              <a:t>The degree of reaction will vary according to the amount of exposure and the sensitivity of the individual; most people will be unaffected by contact, but some can have severe reactions.  Your reaction can change over time.  </a:t>
            </a:r>
          </a:p>
          <a:p>
            <a:pPr lvl="1" defTabSz="176213">
              <a:lnSpc>
                <a:spcPct val="120000"/>
              </a:lnSpc>
              <a:spcBef>
                <a:spcPts val="0"/>
              </a:spcBef>
              <a:spcAft>
                <a:spcPts val="600"/>
              </a:spcAft>
              <a:buFontTx/>
              <a:buChar char="•"/>
            </a:pPr>
            <a:r>
              <a:rPr lang="en-US" sz="1600" dirty="0">
                <a:latin typeface="Arial" charset="0"/>
                <a:cs typeface="Arial" charset="0"/>
              </a:rPr>
              <a:t>If skin rashes occur, determining the source of the exposure and implementing the required prevention should be given top priority.  Make sure impervious gloves are worn when </a:t>
            </a:r>
            <a:r>
              <a:rPr lang="en-US" sz="1600" dirty="0">
                <a:solidFill>
                  <a:srgbClr val="000000"/>
                </a:solidFill>
                <a:latin typeface="Arial" charset="0"/>
                <a:cs typeface="Arial" charset="0"/>
              </a:rPr>
              <a:t>handling</a:t>
            </a:r>
            <a:r>
              <a:rPr lang="en-US" sz="1600" dirty="0">
                <a:latin typeface="Arial" charset="0"/>
                <a:cs typeface="Arial" charset="0"/>
              </a:rPr>
              <a:t>.</a:t>
            </a:r>
          </a:p>
          <a:p>
            <a:pPr defTabSz="176213">
              <a:lnSpc>
                <a:spcPct val="120000"/>
              </a:lnSpc>
              <a:spcBef>
                <a:spcPts val="0"/>
              </a:spcBef>
              <a:spcAft>
                <a:spcPts val="600"/>
              </a:spcAft>
              <a:buFontTx/>
              <a:buChar char="•"/>
            </a:pPr>
            <a:r>
              <a:rPr lang="en-US" sz="1800" dirty="0">
                <a:latin typeface="Arial" charset="0"/>
                <a:cs typeface="Arial" charset="0"/>
              </a:rPr>
              <a:t>Remove and dispose of contaminated clothing and wash affected skin 	areas thoroughly with mild non-abrasive soap and lots of lukewarm water.  Flush affected area with lukewarm 	water for 15 minutes.</a:t>
            </a:r>
            <a:endParaRPr lang="en-US" sz="1800" dirty="0"/>
          </a:p>
          <a:p>
            <a:pPr>
              <a:lnSpc>
                <a:spcPct val="120000"/>
              </a:lnSpc>
              <a:spcBef>
                <a:spcPts val="0"/>
              </a:spcBef>
              <a:spcAft>
                <a:spcPts val="600"/>
              </a:spcAft>
            </a:pPr>
            <a:endParaRPr lang="en-US" sz="1800" dirty="0"/>
          </a:p>
        </p:txBody>
      </p:sp>
      <p:pic>
        <p:nvPicPr>
          <p:cNvPr id="8194" name="Picture 2" descr="rash250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5105400"/>
            <a:ext cx="2160010" cy="152064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59B4735B-6DE0-4565-A2C4-0A11AECFDCE6}" type="slidenum">
              <a:rPr lang="en-US" smtClean="0"/>
              <a:pPr/>
              <a:t>35</a:t>
            </a:fld>
            <a:endParaRPr lang="en-US" dirty="0"/>
          </a:p>
        </p:txBody>
      </p:sp>
    </p:spTree>
    <p:extLst>
      <p:ext uri="{BB962C8B-B14F-4D97-AF65-F5344CB8AC3E}">
        <p14:creationId xmlns:p14="http://schemas.microsoft.com/office/powerpoint/2010/main" val="1810357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457986" y="929639"/>
            <a:ext cx="7969250" cy="4801314"/>
          </a:xfrm>
          <a:prstGeom prst="rect">
            <a:avLst/>
          </a:prstGeom>
          <a:noFill/>
          <a:ln w="9525">
            <a:noFill/>
            <a:miter lim="800000"/>
            <a:headEnd/>
            <a:tailEnd/>
          </a:ln>
        </p:spPr>
        <p:txBody>
          <a:bodyPr>
            <a:spAutoFit/>
          </a:bodyPr>
          <a:lstStyle/>
          <a:p>
            <a:pPr marL="169863" indent="-169863" defTabSz="176213">
              <a:spcBef>
                <a:spcPct val="50000"/>
              </a:spcBef>
              <a:buFontTx/>
              <a:buChar char="•"/>
              <a:defRPr/>
            </a:pPr>
            <a:r>
              <a:rPr lang="en-US" dirty="0">
                <a:latin typeface="Arial" charset="0"/>
                <a:cs typeface="Arial" charset="0"/>
              </a:rPr>
              <a:t>Sensitization occurs when the body has an allergic response, usually triggered by exposure to a much smaller quantity of the material than is necessary to cause skin irritation.   </a:t>
            </a:r>
          </a:p>
          <a:p>
            <a:pPr marL="169863" indent="-169863" defTabSz="176213">
              <a:spcBef>
                <a:spcPct val="50000"/>
              </a:spcBef>
              <a:buFontTx/>
              <a:buChar char="•"/>
              <a:defRPr/>
            </a:pPr>
            <a:r>
              <a:rPr lang="en-US" dirty="0">
                <a:latin typeface="Arial" charset="0"/>
                <a:cs typeface="Arial" charset="0"/>
              </a:rPr>
              <a:t>Some people may develop sensitization over a period of time.  </a:t>
            </a:r>
          </a:p>
          <a:p>
            <a:pPr marL="169863" indent="-169863" defTabSz="176213">
              <a:spcBef>
                <a:spcPct val="50000"/>
              </a:spcBef>
              <a:buFontTx/>
              <a:buChar char="•"/>
              <a:defRPr/>
            </a:pPr>
            <a:r>
              <a:rPr lang="en-US" dirty="0">
                <a:latin typeface="Arial" charset="0"/>
                <a:cs typeface="Arial" charset="0"/>
              </a:rPr>
              <a:t>A typical sensitized response to acrylates is a mild itchy rash, but can be severe enough to cause swelling of the face, typically around the eyes.  </a:t>
            </a:r>
          </a:p>
          <a:p>
            <a:pPr marL="169863" indent="-169863" defTabSz="176213">
              <a:spcBef>
                <a:spcPct val="50000"/>
              </a:spcBef>
              <a:buFontTx/>
              <a:buChar char="•"/>
              <a:defRPr/>
            </a:pPr>
            <a:r>
              <a:rPr lang="en-US" dirty="0">
                <a:latin typeface="Arial" charset="0"/>
                <a:cs typeface="Arial" charset="0"/>
              </a:rPr>
              <a:t>In some individuals, the reaction can resemble an asthma attack.</a:t>
            </a:r>
          </a:p>
          <a:p>
            <a:pPr marL="169863" indent="-169863" defTabSz="176213">
              <a:spcBef>
                <a:spcPct val="50000"/>
              </a:spcBef>
              <a:buFontTx/>
              <a:buChar char="•"/>
              <a:defRPr/>
            </a:pPr>
            <a:r>
              <a:rPr lang="en-US" dirty="0">
                <a:latin typeface="Arial" charset="0"/>
                <a:cs typeface="Arial" charset="0"/>
              </a:rPr>
              <a:t>Persons exhibiting sensitization symptoms should see a physician (allergist, dermatogist).  It is likely that sensitized persons will be advised to avoid further exposure to acrylates.</a:t>
            </a:r>
          </a:p>
          <a:p>
            <a:pPr marL="169863" indent="-169863" defTabSz="176213">
              <a:spcBef>
                <a:spcPct val="50000"/>
              </a:spcBef>
              <a:buFontTx/>
              <a:buChar char="•"/>
              <a:defRPr/>
            </a:pPr>
            <a:r>
              <a:rPr lang="en-US" dirty="0">
                <a:latin typeface="Arial" charset="0"/>
                <a:cs typeface="Arial" charset="0"/>
              </a:rPr>
              <a:t>Sensitization is a permanent condition and can lead to other chemical sensitivities.</a:t>
            </a:r>
          </a:p>
          <a:p>
            <a:pPr marL="627063" lvl="1" indent="-169863" defTabSz="176213">
              <a:spcBef>
                <a:spcPct val="50000"/>
              </a:spcBef>
              <a:buFontTx/>
              <a:buChar char="•"/>
              <a:defRPr/>
            </a:pPr>
            <a:r>
              <a:rPr lang="en-US" i="1" dirty="0">
                <a:latin typeface="Arial" charset="0"/>
                <a:cs typeface="Arial" charset="0"/>
              </a:rPr>
              <a:t>Do you have a latex allergy or other chemical sensitivity?  You may want to talk to your doctor about acrylates.</a:t>
            </a:r>
            <a:endParaRPr lang="en-US" sz="800" i="1" dirty="0"/>
          </a:p>
        </p:txBody>
      </p:sp>
      <p:sp>
        <p:nvSpPr>
          <p:cNvPr id="5" name="TextBox 4"/>
          <p:cNvSpPr txBox="1"/>
          <p:nvPr/>
        </p:nvSpPr>
        <p:spPr>
          <a:xfrm>
            <a:off x="3810000" y="304800"/>
            <a:ext cx="4938713" cy="584775"/>
          </a:xfrm>
          <a:prstGeom prst="rect">
            <a:avLst/>
          </a:prstGeom>
          <a:noFill/>
        </p:spPr>
        <p:txBody>
          <a:bodyPr wrap="square">
            <a:spAutoFit/>
          </a:bodyPr>
          <a:lstStyle/>
          <a:p>
            <a:pPr algn="r" defTabSz="176213">
              <a:spcBef>
                <a:spcPct val="50000"/>
              </a:spcBef>
              <a:defRPr/>
            </a:pPr>
            <a:r>
              <a:rPr lang="en-US" sz="3200" b="1" dirty="0">
                <a:solidFill>
                  <a:srgbClr val="CC6600"/>
                </a:solidFill>
                <a:latin typeface="Arial" charset="0"/>
                <a:cs typeface="Arial" charset="0"/>
              </a:rPr>
              <a:t>Chemical Sensitization</a:t>
            </a:r>
          </a:p>
        </p:txBody>
      </p:sp>
      <p:sp>
        <p:nvSpPr>
          <p:cNvPr id="2" name="Slide Number Placeholder 1"/>
          <p:cNvSpPr>
            <a:spLocks noGrp="1"/>
          </p:cNvSpPr>
          <p:nvPr>
            <p:ph type="sldNum" sz="quarter" idx="12"/>
          </p:nvPr>
        </p:nvSpPr>
        <p:spPr/>
        <p:txBody>
          <a:bodyPr/>
          <a:lstStyle/>
          <a:p>
            <a:fld id="{59B4735B-6DE0-4565-A2C4-0A11AECFDCE6}" type="slidenum">
              <a:rPr lang="en-US" smtClean="0"/>
              <a:pPr/>
              <a:t>36</a:t>
            </a:fld>
            <a:endParaRPr lang="en-US" dirty="0"/>
          </a:p>
        </p:txBody>
      </p:sp>
      <p:sp>
        <p:nvSpPr>
          <p:cNvPr id="3" name="TextBox 2"/>
          <p:cNvSpPr txBox="1"/>
          <p:nvPr/>
        </p:nvSpPr>
        <p:spPr>
          <a:xfrm>
            <a:off x="332092" y="6249144"/>
            <a:ext cx="5535308" cy="461665"/>
          </a:xfrm>
          <a:prstGeom prst="rect">
            <a:avLst/>
          </a:prstGeom>
          <a:noFill/>
        </p:spPr>
        <p:txBody>
          <a:bodyPr wrap="square" rtlCol="0">
            <a:spAutoFit/>
          </a:bodyPr>
          <a:lstStyle/>
          <a:p>
            <a:r>
              <a:rPr lang="en-US" sz="1200" i="1" dirty="0"/>
              <a:t>More info at:</a:t>
            </a:r>
            <a:r>
              <a:rPr lang="en-US" sz="1200" dirty="0"/>
              <a:t>  </a:t>
            </a:r>
            <a:r>
              <a:rPr lang="en-US" sz="1200" dirty="0">
                <a:hlinkClick r:id="rId2"/>
              </a:rPr>
              <a:t>https://www.dermnetnz.org/topics/allergy-to-acrylate/</a:t>
            </a:r>
            <a:endParaRPr lang="en-US" sz="1200" dirty="0"/>
          </a:p>
          <a:p>
            <a:r>
              <a:rPr lang="en-US" sz="1200" dirty="0"/>
              <a:t> </a:t>
            </a:r>
          </a:p>
        </p:txBody>
      </p:sp>
    </p:spTree>
    <p:extLst>
      <p:ext uri="{BB962C8B-B14F-4D97-AF65-F5344CB8AC3E}">
        <p14:creationId xmlns:p14="http://schemas.microsoft.com/office/powerpoint/2010/main" val="3535477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457200" y="990600"/>
            <a:ext cx="7216775" cy="646331"/>
          </a:xfrm>
          <a:prstGeom prst="rect">
            <a:avLst/>
          </a:prstGeom>
          <a:noFill/>
          <a:ln w="9525">
            <a:noFill/>
            <a:miter lim="800000"/>
            <a:headEnd/>
            <a:tailEnd/>
          </a:ln>
        </p:spPr>
        <p:txBody>
          <a:bodyPr>
            <a:spAutoFit/>
          </a:bodyPr>
          <a:lstStyle/>
          <a:p>
            <a:pPr defTabSz="225425">
              <a:defRPr/>
            </a:pPr>
            <a:endParaRPr lang="en-US" sz="1800" dirty="0">
              <a:latin typeface="Trebuchet MS" pitchFamily="34" charset="0"/>
            </a:endParaRPr>
          </a:p>
          <a:p>
            <a:pPr defTabSz="225425">
              <a:defRPr/>
            </a:pPr>
            <a:endParaRPr lang="en-US" sz="1800" dirty="0"/>
          </a:p>
        </p:txBody>
      </p:sp>
      <p:sp>
        <p:nvSpPr>
          <p:cNvPr id="9219" name="Text Box 3"/>
          <p:cNvSpPr txBox="1">
            <a:spLocks noChangeArrowheads="1"/>
          </p:cNvSpPr>
          <p:nvPr/>
        </p:nvSpPr>
        <p:spPr bwMode="auto">
          <a:xfrm>
            <a:off x="399861" y="1020024"/>
            <a:ext cx="8210739" cy="3554819"/>
          </a:xfrm>
          <a:prstGeom prst="rect">
            <a:avLst/>
          </a:prstGeom>
          <a:noFill/>
          <a:ln w="9525">
            <a:noFill/>
            <a:miter lim="800000"/>
            <a:headEnd/>
            <a:tailEnd/>
          </a:ln>
        </p:spPr>
        <p:txBody>
          <a:bodyPr wrap="square">
            <a:spAutoFit/>
          </a:bodyPr>
          <a:lstStyle/>
          <a:p>
            <a:pPr>
              <a:spcBef>
                <a:spcPts val="600"/>
              </a:spcBef>
            </a:pPr>
            <a:endParaRPr lang="en-US" sz="1000" b="1" u="sng" dirty="0">
              <a:latin typeface="Arial" charset="0"/>
              <a:cs typeface="Arial" charset="0"/>
            </a:endParaRPr>
          </a:p>
          <a:p>
            <a:pPr marL="227013" indent="-227013">
              <a:spcBef>
                <a:spcPts val="600"/>
              </a:spcBef>
              <a:buFontTx/>
              <a:buChar char="•"/>
            </a:pPr>
            <a:r>
              <a:rPr lang="en-US" sz="2000" dirty="0">
                <a:latin typeface="Arial" charset="0"/>
                <a:cs typeface="Arial" charset="0"/>
              </a:rPr>
              <a:t>Keep work area clean. </a:t>
            </a:r>
          </a:p>
          <a:p>
            <a:pPr marL="227013" indent="-227013">
              <a:spcBef>
                <a:spcPts val="600"/>
              </a:spcBef>
              <a:buFontTx/>
              <a:buChar char="•"/>
            </a:pPr>
            <a:r>
              <a:rPr lang="en-US" sz="2000" dirty="0">
                <a:latin typeface="Arial" charset="0"/>
                <a:cs typeface="Arial" charset="0"/>
              </a:rPr>
              <a:t>Use absorbent rags to clean spills/drops/wet touches immediately. </a:t>
            </a:r>
          </a:p>
          <a:p>
            <a:pPr marL="227013" indent="-227013">
              <a:spcBef>
                <a:spcPts val="600"/>
              </a:spcBef>
              <a:buFontTx/>
              <a:buChar char="•"/>
            </a:pPr>
            <a:r>
              <a:rPr lang="en-US" sz="2000" dirty="0">
                <a:latin typeface="Arial" charset="0"/>
                <a:cs typeface="Arial" charset="0"/>
              </a:rPr>
              <a:t>Wipe with isopropyl alcohol (IPA).</a:t>
            </a:r>
          </a:p>
          <a:p>
            <a:pPr marL="227013" indent="-227013">
              <a:spcBef>
                <a:spcPts val="600"/>
              </a:spcBef>
              <a:buFontTx/>
              <a:buChar char="•"/>
            </a:pPr>
            <a:r>
              <a:rPr lang="en-US" sz="2000" dirty="0">
                <a:latin typeface="Arial" charset="0"/>
                <a:cs typeface="Arial" charset="0"/>
              </a:rPr>
              <a:t>Use the provided, labeled container for all trash disposal.</a:t>
            </a:r>
          </a:p>
          <a:p>
            <a:pPr marL="227013" indent="-227013">
              <a:spcBef>
                <a:spcPts val="600"/>
              </a:spcBef>
              <a:buFontTx/>
              <a:buChar char="•"/>
            </a:pPr>
            <a:r>
              <a:rPr lang="en-US" sz="2000" dirty="0">
                <a:latin typeface="Arial" charset="0"/>
                <a:cs typeface="Arial" charset="0"/>
              </a:rPr>
              <a:t>Dispose of rags and gloves properly. (Bag, seal, place in labeled container.)</a:t>
            </a:r>
          </a:p>
          <a:p>
            <a:pPr marL="227013" indent="-227013">
              <a:spcBef>
                <a:spcPts val="600"/>
              </a:spcBef>
              <a:buFontTx/>
              <a:buChar char="•"/>
            </a:pPr>
            <a:r>
              <a:rPr lang="en-US" sz="2000" dirty="0">
                <a:latin typeface="Arial" charset="0"/>
                <a:cs typeface="Arial" charset="0"/>
              </a:rPr>
              <a:t>Do not touch shared items (door handles, etc.) with contaminated gloves.</a:t>
            </a:r>
          </a:p>
          <a:p>
            <a:pPr marL="227013" indent="-227013">
              <a:spcBef>
                <a:spcPts val="600"/>
              </a:spcBef>
              <a:buFontTx/>
              <a:buChar char="•"/>
            </a:pPr>
            <a:r>
              <a:rPr lang="en-US" sz="2000" dirty="0">
                <a:latin typeface="Arial" charset="0"/>
                <a:cs typeface="Arial" charset="0"/>
              </a:rPr>
              <a:t>Cured resin is not an issue and can be put directly into the trash.</a:t>
            </a:r>
          </a:p>
        </p:txBody>
      </p:sp>
      <p:sp>
        <p:nvSpPr>
          <p:cNvPr id="9223" name="Rectangle 7"/>
          <p:cNvSpPr>
            <a:spLocks noChangeArrowheads="1"/>
          </p:cNvSpPr>
          <p:nvPr/>
        </p:nvSpPr>
        <p:spPr bwMode="auto">
          <a:xfrm>
            <a:off x="-2646363" y="-5073650"/>
            <a:ext cx="9144001" cy="0"/>
          </a:xfrm>
          <a:prstGeom prst="rect">
            <a:avLst/>
          </a:prstGeom>
          <a:noFill/>
          <a:ln w="9525">
            <a:noFill/>
            <a:miter lim="800000"/>
            <a:headEnd/>
            <a:tailEnd/>
          </a:ln>
        </p:spPr>
        <p:txBody>
          <a:bodyPr>
            <a:spAutoFit/>
          </a:bodyPr>
          <a:lstStyle/>
          <a:p>
            <a:endParaRPr lang="en-US" dirty="0"/>
          </a:p>
        </p:txBody>
      </p:sp>
      <p:grpSp>
        <p:nvGrpSpPr>
          <p:cNvPr id="9224" name="Group 22"/>
          <p:cNvGrpSpPr>
            <a:grpSpLocks/>
          </p:cNvGrpSpPr>
          <p:nvPr/>
        </p:nvGrpSpPr>
        <p:grpSpPr bwMode="auto">
          <a:xfrm>
            <a:off x="-1025525" y="-5073650"/>
            <a:ext cx="5902325" cy="0"/>
            <a:chOff x="0" y="0"/>
            <a:chExt cx="3718" cy="0"/>
          </a:xfrm>
        </p:grpSpPr>
        <p:sp>
          <p:nvSpPr>
            <p:cNvPr id="9227" name="Rectangle 21"/>
            <p:cNvSpPr>
              <a:spLocks noChangeArrowheads="1"/>
            </p:cNvSpPr>
            <p:nvPr/>
          </p:nvSpPr>
          <p:spPr bwMode="auto">
            <a:xfrm>
              <a:off x="0" y="0"/>
              <a:ext cx="3718" cy="0"/>
            </a:xfrm>
            <a:prstGeom prst="rect">
              <a:avLst/>
            </a:prstGeom>
            <a:solidFill>
              <a:srgbClr val="666666"/>
            </a:solidFill>
            <a:ln w="9525">
              <a:noFill/>
              <a:miter lim="800000"/>
              <a:headEnd/>
              <a:tailEnd/>
            </a:ln>
          </p:spPr>
          <p:txBody>
            <a:bodyPr/>
            <a:lstStyle/>
            <a:p>
              <a:endParaRPr lang="en-US" dirty="0"/>
            </a:p>
          </p:txBody>
        </p:sp>
        <p:grpSp>
          <p:nvGrpSpPr>
            <p:cNvPr id="9228" name="Group 20"/>
            <p:cNvGrpSpPr>
              <a:grpSpLocks/>
            </p:cNvGrpSpPr>
            <p:nvPr/>
          </p:nvGrpSpPr>
          <p:grpSpPr bwMode="auto">
            <a:xfrm>
              <a:off x="0" y="0"/>
              <a:ext cx="3718" cy="0"/>
              <a:chOff x="0" y="2250"/>
              <a:chExt cx="3718" cy="0"/>
            </a:xfrm>
          </p:grpSpPr>
          <p:sp>
            <p:nvSpPr>
              <p:cNvPr id="9229" name="Rectangle 8"/>
              <p:cNvSpPr>
                <a:spLocks noChangeArrowheads="1"/>
              </p:cNvSpPr>
              <p:nvPr/>
            </p:nvSpPr>
            <p:spPr bwMode="auto">
              <a:xfrm>
                <a:off x="0" y="2250"/>
                <a:ext cx="3718" cy="0"/>
              </a:xfrm>
              <a:prstGeom prst="rect">
                <a:avLst/>
              </a:prstGeom>
              <a:solidFill>
                <a:srgbClr val="666666"/>
              </a:solidFill>
              <a:ln w="9525">
                <a:noFill/>
                <a:miter lim="800000"/>
                <a:headEnd/>
                <a:tailEnd/>
              </a:ln>
            </p:spPr>
            <p:txBody>
              <a:bodyPr>
                <a:spAutoFit/>
              </a:bodyPr>
              <a:lstStyle/>
              <a:p>
                <a:endParaRPr lang="en-US" dirty="0"/>
              </a:p>
            </p:txBody>
          </p:sp>
          <p:grpSp>
            <p:nvGrpSpPr>
              <p:cNvPr id="9230" name="Group 19"/>
              <p:cNvGrpSpPr>
                <a:grpSpLocks/>
              </p:cNvGrpSpPr>
              <p:nvPr/>
            </p:nvGrpSpPr>
            <p:grpSpPr bwMode="auto">
              <a:xfrm>
                <a:off x="0" y="2250"/>
                <a:ext cx="3516" cy="0"/>
                <a:chOff x="0" y="2250"/>
                <a:chExt cx="3516" cy="0"/>
              </a:xfrm>
            </p:grpSpPr>
            <p:sp>
              <p:nvSpPr>
                <p:cNvPr id="9231" name="Rectangle 18"/>
                <p:cNvSpPr>
                  <a:spLocks noChangeArrowheads="1"/>
                </p:cNvSpPr>
                <p:nvPr/>
              </p:nvSpPr>
              <p:spPr bwMode="auto">
                <a:xfrm>
                  <a:off x="0" y="2250"/>
                  <a:ext cx="3516" cy="0"/>
                </a:xfrm>
                <a:prstGeom prst="rect">
                  <a:avLst/>
                </a:prstGeom>
                <a:solidFill>
                  <a:srgbClr val="666666"/>
                </a:solidFill>
                <a:ln w="9525">
                  <a:noFill/>
                  <a:miter lim="800000"/>
                  <a:headEnd/>
                  <a:tailEnd/>
                </a:ln>
              </p:spPr>
              <p:txBody>
                <a:bodyPr/>
                <a:lstStyle/>
                <a:p>
                  <a:endParaRPr lang="en-US" dirty="0"/>
                </a:p>
              </p:txBody>
            </p:sp>
            <p:sp>
              <p:nvSpPr>
                <p:cNvPr id="9232" name="Rectangle 9"/>
                <p:cNvSpPr>
                  <a:spLocks noChangeArrowheads="1"/>
                </p:cNvSpPr>
                <p:nvPr/>
              </p:nvSpPr>
              <p:spPr bwMode="auto">
                <a:xfrm>
                  <a:off x="0" y="2250"/>
                  <a:ext cx="3516" cy="0"/>
                </a:xfrm>
                <a:prstGeom prst="rect">
                  <a:avLst/>
                </a:prstGeom>
                <a:solidFill>
                  <a:srgbClr val="666666"/>
                </a:solidFill>
                <a:ln w="9525">
                  <a:noFill/>
                  <a:miter lim="800000"/>
                  <a:headEnd/>
                  <a:tailEnd/>
                </a:ln>
              </p:spPr>
              <p:txBody>
                <a:bodyPr>
                  <a:spAutoFit/>
                </a:bodyPr>
                <a:lstStyle/>
                <a:p>
                  <a:endParaRPr lang="en-US" dirty="0"/>
                </a:p>
              </p:txBody>
            </p:sp>
          </p:grpSp>
        </p:grpSp>
      </p:grpSp>
      <p:sp>
        <p:nvSpPr>
          <p:cNvPr id="18" name="TextBox 17"/>
          <p:cNvSpPr txBox="1"/>
          <p:nvPr/>
        </p:nvSpPr>
        <p:spPr>
          <a:xfrm>
            <a:off x="3276600" y="196850"/>
            <a:ext cx="5230813" cy="584775"/>
          </a:xfrm>
          <a:prstGeom prst="rect">
            <a:avLst/>
          </a:prstGeom>
          <a:noFill/>
        </p:spPr>
        <p:txBody>
          <a:bodyPr wrap="square">
            <a:spAutoFit/>
          </a:bodyPr>
          <a:lstStyle/>
          <a:p>
            <a:pPr algn="r"/>
            <a:r>
              <a:rPr lang="en-US" sz="3200" b="1" dirty="0">
                <a:solidFill>
                  <a:srgbClr val="CC6600"/>
                </a:solidFill>
                <a:latin typeface="Arial" charset="0"/>
                <a:cs typeface="Arial" charset="0"/>
              </a:rPr>
              <a:t>Housekeeping - Contain </a:t>
            </a:r>
          </a:p>
        </p:txBody>
      </p:sp>
      <p:sp>
        <p:nvSpPr>
          <p:cNvPr id="2" name="Slide Number Placeholder 1"/>
          <p:cNvSpPr>
            <a:spLocks noGrp="1"/>
          </p:cNvSpPr>
          <p:nvPr>
            <p:ph type="sldNum" sz="quarter" idx="12"/>
          </p:nvPr>
        </p:nvSpPr>
        <p:spPr/>
        <p:txBody>
          <a:bodyPr/>
          <a:lstStyle/>
          <a:p>
            <a:fld id="{59B4735B-6DE0-4565-A2C4-0A11AECFDCE6}" type="slidenum">
              <a:rPr lang="en-US" smtClean="0"/>
              <a:pPr/>
              <a:t>37</a:t>
            </a:fld>
            <a:endParaRPr lang="en-US" dirty="0"/>
          </a:p>
        </p:txBody>
      </p:sp>
    </p:spTree>
    <p:extLst>
      <p:ext uri="{BB962C8B-B14F-4D97-AF65-F5344CB8AC3E}">
        <p14:creationId xmlns:p14="http://schemas.microsoft.com/office/powerpoint/2010/main" val="973662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447675" y="1100138"/>
            <a:ext cx="7970838" cy="4247317"/>
          </a:xfrm>
          <a:prstGeom prst="rect">
            <a:avLst/>
          </a:prstGeom>
          <a:noFill/>
          <a:ln w="9525">
            <a:noFill/>
            <a:miter lim="800000"/>
            <a:headEnd/>
            <a:tailEnd/>
          </a:ln>
        </p:spPr>
        <p:txBody>
          <a:bodyPr>
            <a:spAutoFit/>
          </a:bodyPr>
          <a:lstStyle/>
          <a:p>
            <a:pPr>
              <a:spcBef>
                <a:spcPct val="50000"/>
              </a:spcBef>
            </a:pPr>
            <a:r>
              <a:rPr lang="en-US" sz="2000" b="1" dirty="0">
                <a:latin typeface="Arial" charset="0"/>
                <a:cs typeface="Arial" charset="0"/>
              </a:rPr>
              <a:t>Storage:  </a:t>
            </a:r>
          </a:p>
          <a:p>
            <a:pPr marL="342900" indent="-342900">
              <a:spcBef>
                <a:spcPct val="50000"/>
              </a:spcBef>
              <a:buFont typeface="Arial" panose="020B0604020202020204" pitchFamily="34" charset="0"/>
              <a:buChar char="•"/>
            </a:pPr>
            <a:r>
              <a:rPr lang="en-US" sz="2000" dirty="0">
                <a:latin typeface="Arial" charset="0"/>
                <a:cs typeface="Arial" charset="0"/>
              </a:rPr>
              <a:t>Store </a:t>
            </a:r>
            <a:r>
              <a:rPr lang="en-US" sz="2000" dirty="0">
                <a:solidFill>
                  <a:srgbClr val="CC6600"/>
                </a:solidFill>
                <a:latin typeface="Arial" charset="0"/>
                <a:cs typeface="Arial" charset="0"/>
              </a:rPr>
              <a:t>sealed</a:t>
            </a:r>
            <a:r>
              <a:rPr lang="en-US" sz="2000" dirty="0">
                <a:latin typeface="Arial" charset="0"/>
                <a:cs typeface="Arial" charset="0"/>
              </a:rPr>
              <a:t> containers at 50 – 95 F in the designated areas.  </a:t>
            </a:r>
          </a:p>
          <a:p>
            <a:pPr>
              <a:spcBef>
                <a:spcPct val="50000"/>
              </a:spcBef>
            </a:pPr>
            <a:r>
              <a:rPr lang="en-US" sz="2000" dirty="0">
                <a:latin typeface="Arial" charset="0"/>
                <a:cs typeface="Arial" charset="0"/>
              </a:rPr>
              <a:t> </a:t>
            </a:r>
          </a:p>
          <a:p>
            <a:pPr>
              <a:spcBef>
                <a:spcPct val="50000"/>
              </a:spcBef>
            </a:pPr>
            <a:r>
              <a:rPr lang="en-US" sz="2000" b="1" dirty="0">
                <a:latin typeface="Arial" charset="0"/>
                <a:cs typeface="Arial" charset="0"/>
              </a:rPr>
              <a:t>Disposal:</a:t>
            </a:r>
            <a:r>
              <a:rPr lang="en-US" sz="2000" dirty="0">
                <a:latin typeface="Arial" charset="0"/>
                <a:cs typeface="Arial" charset="0"/>
              </a:rPr>
              <a:t>  </a:t>
            </a:r>
          </a:p>
          <a:p>
            <a:pPr marL="342900" indent="-342900">
              <a:spcBef>
                <a:spcPct val="50000"/>
              </a:spcBef>
              <a:buFont typeface="Arial" panose="020B0604020202020204" pitchFamily="34" charset="0"/>
              <a:buChar char="•"/>
            </a:pPr>
            <a:r>
              <a:rPr lang="en-US" sz="2000" dirty="0">
                <a:latin typeface="Arial" charset="0"/>
                <a:cs typeface="Arial" charset="0"/>
              </a:rPr>
              <a:t>Properly cured resins are not considered hazardous wastes.  </a:t>
            </a:r>
          </a:p>
          <a:p>
            <a:pPr marL="342900" indent="-342900">
              <a:spcBef>
                <a:spcPct val="50000"/>
              </a:spcBef>
              <a:buFont typeface="Arial" panose="020B0604020202020204" pitchFamily="34" charset="0"/>
              <a:buChar char="•"/>
            </a:pPr>
            <a:r>
              <a:rPr lang="en-US" sz="2000" i="1" dirty="0">
                <a:solidFill>
                  <a:srgbClr val="FF0000"/>
                </a:solidFill>
                <a:latin typeface="Arial" charset="0"/>
                <a:cs typeface="Arial" charset="0"/>
              </a:rPr>
              <a:t>Dispose liquid resins in </a:t>
            </a:r>
            <a:r>
              <a:rPr lang="en-US" sz="2000" i="1" u="sng" dirty="0">
                <a:solidFill>
                  <a:srgbClr val="FF0000"/>
                </a:solidFill>
                <a:latin typeface="Arial" charset="0"/>
                <a:cs typeface="Arial" charset="0"/>
              </a:rPr>
              <a:t>designated and clearly labeled acrylate waste containers/tanks</a:t>
            </a:r>
            <a:r>
              <a:rPr lang="en-US" sz="2000" i="1" dirty="0">
                <a:solidFill>
                  <a:srgbClr val="FF0000"/>
                </a:solidFill>
                <a:latin typeface="Arial" charset="0"/>
                <a:cs typeface="Arial" charset="0"/>
              </a:rPr>
              <a:t>.  </a:t>
            </a:r>
          </a:p>
          <a:p>
            <a:pPr marL="342900" indent="-342900">
              <a:spcBef>
                <a:spcPct val="50000"/>
              </a:spcBef>
              <a:buFont typeface="Arial" panose="020B0604020202020204" pitchFamily="34" charset="0"/>
              <a:buChar char="•"/>
            </a:pPr>
            <a:r>
              <a:rPr lang="en-US" sz="2000" dirty="0">
                <a:latin typeface="Arial" charset="0"/>
                <a:cs typeface="Arial" charset="0"/>
              </a:rPr>
              <a:t>Double bag contaminated gloves, rags, etc.   </a:t>
            </a:r>
          </a:p>
          <a:p>
            <a:pPr marL="342900" indent="-342900">
              <a:spcBef>
                <a:spcPct val="50000"/>
              </a:spcBef>
              <a:buFont typeface="Arial" panose="020B0604020202020204" pitchFamily="34" charset="0"/>
              <a:buChar char="•"/>
            </a:pPr>
            <a:r>
              <a:rPr lang="en-US" sz="2000" dirty="0">
                <a:latin typeface="Arial" charset="0"/>
                <a:cs typeface="Arial" charset="0"/>
              </a:rPr>
              <a:t>Items with small drops of uncured resin can be cured under the UV light and then put in the regular trash.        	 </a:t>
            </a:r>
          </a:p>
        </p:txBody>
      </p:sp>
      <p:sp>
        <p:nvSpPr>
          <p:cNvPr id="5" name="TextBox 4"/>
          <p:cNvSpPr txBox="1"/>
          <p:nvPr/>
        </p:nvSpPr>
        <p:spPr>
          <a:xfrm>
            <a:off x="1143000" y="304800"/>
            <a:ext cx="7593013" cy="523220"/>
          </a:xfrm>
          <a:prstGeom prst="rect">
            <a:avLst/>
          </a:prstGeom>
          <a:noFill/>
        </p:spPr>
        <p:txBody>
          <a:bodyPr wrap="square">
            <a:spAutoFit/>
          </a:bodyPr>
          <a:lstStyle/>
          <a:p>
            <a:pPr algn="r">
              <a:spcBef>
                <a:spcPct val="50000"/>
              </a:spcBef>
            </a:pPr>
            <a:r>
              <a:rPr lang="en-US" sz="2800" b="1" dirty="0">
                <a:solidFill>
                  <a:srgbClr val="CC6600"/>
                </a:solidFill>
                <a:latin typeface="Arial" charset="0"/>
                <a:cs typeface="Arial" charset="0"/>
              </a:rPr>
              <a:t>Storage and Disposal – Cure or Contain </a:t>
            </a:r>
            <a:endParaRPr lang="en-US" sz="2800" dirty="0">
              <a:solidFill>
                <a:srgbClr val="CC6600"/>
              </a:solidFill>
              <a:latin typeface="Arial" charset="0"/>
              <a:cs typeface="Arial" charset="0"/>
            </a:endParaRPr>
          </a:p>
        </p:txBody>
      </p:sp>
      <p:sp>
        <p:nvSpPr>
          <p:cNvPr id="2" name="Slide Number Placeholder 1"/>
          <p:cNvSpPr>
            <a:spLocks noGrp="1"/>
          </p:cNvSpPr>
          <p:nvPr>
            <p:ph type="sldNum" sz="quarter" idx="12"/>
          </p:nvPr>
        </p:nvSpPr>
        <p:spPr/>
        <p:txBody>
          <a:bodyPr/>
          <a:lstStyle/>
          <a:p>
            <a:fld id="{59B4735B-6DE0-4565-A2C4-0A11AECFDCE6}" type="slidenum">
              <a:rPr lang="en-US" smtClean="0"/>
              <a:pPr/>
              <a:t>38</a:t>
            </a:fld>
            <a:endParaRPr lang="en-US" dirty="0"/>
          </a:p>
        </p:txBody>
      </p:sp>
    </p:spTree>
    <p:extLst>
      <p:ext uri="{BB962C8B-B14F-4D97-AF65-F5344CB8AC3E}">
        <p14:creationId xmlns:p14="http://schemas.microsoft.com/office/powerpoint/2010/main" val="3057509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7"/>
          <p:cNvSpPr>
            <a:spLocks noChangeArrowheads="1"/>
          </p:cNvSpPr>
          <p:nvPr/>
        </p:nvSpPr>
        <p:spPr bwMode="auto">
          <a:xfrm>
            <a:off x="346075" y="2081213"/>
            <a:ext cx="8229600" cy="2341562"/>
          </a:xfrm>
          <a:prstGeom prst="rect">
            <a:avLst/>
          </a:prstGeom>
          <a:noFill/>
          <a:ln w="9525">
            <a:noFill/>
            <a:miter lim="800000"/>
            <a:headEnd/>
            <a:tailEnd/>
          </a:ln>
        </p:spPr>
        <p:txBody>
          <a:bodyPr/>
          <a:lstStyle/>
          <a:p>
            <a:pPr marL="406400" indent="-406400">
              <a:lnSpc>
                <a:spcPct val="90000"/>
              </a:lnSpc>
              <a:spcBef>
                <a:spcPct val="20000"/>
              </a:spcBef>
              <a:buClr>
                <a:schemeClr val="tx1"/>
              </a:buClr>
              <a:buFont typeface="Wingdings" pitchFamily="2" charset="2"/>
              <a:buNone/>
            </a:pPr>
            <a:r>
              <a:rPr lang="en-US" sz="1800" dirty="0"/>
              <a:t>    </a:t>
            </a:r>
            <a:endParaRPr lang="en-US" dirty="0"/>
          </a:p>
        </p:txBody>
      </p:sp>
      <p:sp>
        <p:nvSpPr>
          <p:cNvPr id="2" name="Title 1"/>
          <p:cNvSpPr>
            <a:spLocks noGrp="1"/>
          </p:cNvSpPr>
          <p:nvPr>
            <p:ph type="title"/>
          </p:nvPr>
        </p:nvSpPr>
        <p:spPr/>
        <p:txBody>
          <a:bodyPr/>
          <a:lstStyle/>
          <a:p>
            <a:r>
              <a:rPr lang="en-US" kern="0" dirty="0"/>
              <a:t>Laser Issues</a:t>
            </a:r>
            <a:endParaRPr lang="en-US" dirty="0"/>
          </a:p>
        </p:txBody>
      </p:sp>
      <p:sp>
        <p:nvSpPr>
          <p:cNvPr id="3" name="Content Placeholder 2"/>
          <p:cNvSpPr>
            <a:spLocks noGrp="1"/>
          </p:cNvSpPr>
          <p:nvPr>
            <p:ph idx="1"/>
          </p:nvPr>
        </p:nvSpPr>
        <p:spPr>
          <a:xfrm>
            <a:off x="479366" y="914400"/>
            <a:ext cx="8436033" cy="5059363"/>
          </a:xfrm>
        </p:spPr>
        <p:txBody>
          <a:bodyPr>
            <a:normAutofit/>
          </a:bodyPr>
          <a:lstStyle/>
          <a:p>
            <a:pPr>
              <a:spcAft>
                <a:spcPct val="40000"/>
              </a:spcAft>
              <a:buClr>
                <a:schemeClr val="tx1"/>
              </a:buClr>
            </a:pPr>
            <a:r>
              <a:rPr lang="en-US" sz="1800" dirty="0"/>
              <a:t>The Form 2 has a Class 1 UV Laser. </a:t>
            </a:r>
          </a:p>
          <a:p>
            <a:pPr>
              <a:spcAft>
                <a:spcPct val="40000"/>
              </a:spcAft>
              <a:buClr>
                <a:schemeClr val="tx1"/>
              </a:buClr>
            </a:pPr>
            <a:r>
              <a:rPr lang="en-US" sz="1800" dirty="0"/>
              <a:t>405 nm wavelength radiation:</a:t>
            </a:r>
          </a:p>
          <a:p>
            <a:pPr lvl="1">
              <a:spcAft>
                <a:spcPct val="40000"/>
              </a:spcAft>
              <a:buClr>
                <a:schemeClr val="tx1"/>
              </a:buClr>
            </a:pPr>
            <a:r>
              <a:rPr lang="en-US" sz="1600" dirty="0"/>
              <a:t>This can cause tanning and mild burns to the skin and eyes.</a:t>
            </a:r>
          </a:p>
          <a:p>
            <a:pPr lvl="1">
              <a:spcAft>
                <a:spcPct val="40000"/>
              </a:spcAft>
              <a:buClr>
                <a:schemeClr val="tx1"/>
              </a:buClr>
            </a:pPr>
            <a:r>
              <a:rPr lang="en-US" sz="1600" dirty="0"/>
              <a:t>The laser beam is harmful to the eyes, so avoid direct contact.</a:t>
            </a:r>
          </a:p>
          <a:p>
            <a:pPr>
              <a:spcAft>
                <a:spcPct val="40000"/>
              </a:spcAft>
              <a:buClr>
                <a:schemeClr val="tx1"/>
              </a:buClr>
            </a:pPr>
            <a:r>
              <a:rPr lang="en-US" sz="1800" dirty="0"/>
              <a:t>Never remove the front or back panels of the printer. This will expose you to danger.</a:t>
            </a:r>
          </a:p>
          <a:p>
            <a:pPr>
              <a:spcAft>
                <a:spcPct val="40000"/>
              </a:spcAft>
              <a:buClr>
                <a:schemeClr val="tx1"/>
              </a:buClr>
            </a:pPr>
            <a:r>
              <a:rPr lang="en-US" sz="1800" dirty="0"/>
              <a:t>The Form 2 contains an interlock system to automatically shut off the laser when the orange cover is opened. If this system is tampered with, or fails, there is risk of exposure.</a:t>
            </a:r>
          </a:p>
          <a:p>
            <a:pPr>
              <a:spcAft>
                <a:spcPct val="40000"/>
              </a:spcAft>
              <a:buClr>
                <a:schemeClr val="tx1"/>
              </a:buClr>
            </a:pPr>
            <a:r>
              <a:rPr lang="en-US" sz="1800" dirty="0"/>
              <a:t>Risk is very low if system isn’t bypassed</a:t>
            </a:r>
          </a:p>
          <a:p>
            <a:pPr marL="457200" lvl="1" indent="0">
              <a:spcAft>
                <a:spcPct val="40000"/>
              </a:spcAft>
              <a:buClr>
                <a:schemeClr val="tx1"/>
              </a:buClr>
              <a:buNone/>
            </a:pPr>
            <a:endParaRPr lang="en-US" sz="1600" dirty="0"/>
          </a:p>
          <a:p>
            <a:endParaRPr lang="en-US" sz="1800" dirty="0"/>
          </a:p>
        </p:txBody>
      </p:sp>
      <p:sp>
        <p:nvSpPr>
          <p:cNvPr id="4" name="Slide Number Placeholder 3"/>
          <p:cNvSpPr>
            <a:spLocks noGrp="1"/>
          </p:cNvSpPr>
          <p:nvPr>
            <p:ph type="sldNum" sz="quarter" idx="12"/>
          </p:nvPr>
        </p:nvSpPr>
        <p:spPr/>
        <p:txBody>
          <a:bodyPr/>
          <a:lstStyle/>
          <a:p>
            <a:fld id="{59B4735B-6DE0-4565-A2C4-0A11AECFDCE6}" type="slidenum">
              <a:rPr lang="en-US" smtClean="0"/>
              <a:pPr/>
              <a:t>39</a:t>
            </a:fld>
            <a:endParaRPr lang="en-US" dirty="0"/>
          </a:p>
        </p:txBody>
      </p:sp>
      <p:pic>
        <p:nvPicPr>
          <p:cNvPr id="5" name="Picture 4"/>
          <p:cNvPicPr>
            <a:picLocks noChangeAspect="1"/>
          </p:cNvPicPr>
          <p:nvPr/>
        </p:nvPicPr>
        <p:blipFill>
          <a:blip r:embed="rId2" cstate="print"/>
          <a:stretch>
            <a:fillRect/>
          </a:stretch>
        </p:blipFill>
        <p:spPr>
          <a:xfrm>
            <a:off x="2209800" y="4876800"/>
            <a:ext cx="4062551" cy="1703342"/>
          </a:xfrm>
          <a:prstGeom prst="rect">
            <a:avLst/>
          </a:prstGeom>
        </p:spPr>
      </p:pic>
    </p:spTree>
    <p:extLst>
      <p:ext uri="{BB962C8B-B14F-4D97-AF65-F5344CB8AC3E}">
        <p14:creationId xmlns:p14="http://schemas.microsoft.com/office/powerpoint/2010/main" val="3755410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Google Shape;67;p14"/>
          <p:cNvSpPr txBox="1">
            <a:spLocks noGrp="1"/>
          </p:cNvSpPr>
          <p:nvPr>
            <p:ph idx="1"/>
          </p:nvPr>
        </p:nvSpPr>
        <p:spPr>
          <a:prstGeom prst="rect">
            <a:avLst/>
          </a:prstGeom>
          <a:noFill/>
          <a:ln>
            <a:noFill/>
          </a:ln>
        </p:spPr>
        <p:txBody>
          <a:bodyPr spcFirstLastPara="1" wrap="square" lIns="45700" tIns="45700" rIns="45700" bIns="45700" anchor="t" anchorCtr="0">
            <a:noAutofit/>
          </a:bodyPr>
          <a:lstStyle/>
          <a:p>
            <a:pPr marL="228600" marR="0" lvl="0" indent="-228600" algn="l" rtl="0">
              <a:lnSpc>
                <a:spcPct val="90000"/>
              </a:lnSpc>
              <a:spcBef>
                <a:spcPts val="0"/>
              </a:spcBef>
              <a:spcAft>
                <a:spcPts val="0"/>
              </a:spcAft>
              <a:buClr>
                <a:srgbClr val="FFFFFF"/>
              </a:buClr>
              <a:buSzPts val="2800"/>
              <a:buFont typeface="Arial"/>
              <a:buChar char="•"/>
            </a:pPr>
            <a:r>
              <a:rPr lang="en-US" sz="2800" b="0" i="0" u="none" strike="noStrike" cap="none" dirty="0">
                <a:solidFill>
                  <a:schemeClr val="tx1"/>
                </a:solidFill>
                <a:sym typeface="Calibri"/>
              </a:rPr>
              <a:t>Please follow the list of contact numbers and if necessary, enter these numbers into your phone.</a:t>
            </a:r>
            <a:endParaRPr dirty="0">
              <a:solidFill>
                <a:schemeClr val="tx1"/>
              </a:solidFill>
            </a:endParaRPr>
          </a:p>
          <a:p>
            <a:pPr marL="228600" marR="0" lvl="0" indent="-50800" algn="l" rtl="0">
              <a:lnSpc>
                <a:spcPct val="90000"/>
              </a:lnSpc>
              <a:spcBef>
                <a:spcPts val="1000"/>
              </a:spcBef>
              <a:spcAft>
                <a:spcPts val="0"/>
              </a:spcAft>
              <a:buClr>
                <a:srgbClr val="FFFFFF"/>
              </a:buClr>
              <a:buSzPts val="2800"/>
              <a:buFont typeface="Arial"/>
              <a:buNone/>
            </a:pPr>
            <a:endParaRPr sz="2800" b="0" i="0" u="none" strike="noStrike" cap="none" dirty="0">
              <a:solidFill>
                <a:schemeClr val="tx1"/>
              </a:solidFill>
              <a:latin typeface="Calibri"/>
              <a:ea typeface="Calibri"/>
              <a:cs typeface="Calibri"/>
              <a:sym typeface="Calibri"/>
            </a:endParaRPr>
          </a:p>
          <a:p>
            <a:pPr marL="228600" marR="0" lvl="0" indent="-228600" algn="l" rtl="0">
              <a:lnSpc>
                <a:spcPct val="90000"/>
              </a:lnSpc>
              <a:spcBef>
                <a:spcPts val="1000"/>
              </a:spcBef>
              <a:spcAft>
                <a:spcPts val="0"/>
              </a:spcAft>
              <a:buClr>
                <a:srgbClr val="FFFFFF"/>
              </a:buClr>
              <a:buSzPts val="2800"/>
              <a:buFont typeface="Arial"/>
              <a:buChar char="•"/>
            </a:pPr>
            <a:r>
              <a:rPr lang="en-US" sz="2800" b="0" i="0" u="none" strike="noStrike" cap="none" dirty="0">
                <a:solidFill>
                  <a:schemeClr val="tx1"/>
                </a:solidFill>
                <a:sym typeface="Calibri"/>
              </a:rPr>
              <a:t>Emergency- 911</a:t>
            </a:r>
            <a:endParaRPr sz="2800" dirty="0">
              <a:solidFill>
                <a:schemeClr val="tx1"/>
              </a:solidFill>
            </a:endParaRPr>
          </a:p>
          <a:p>
            <a:pPr marL="228600" marR="0" lvl="0" indent="-228600" algn="l" rtl="0">
              <a:lnSpc>
                <a:spcPct val="90000"/>
              </a:lnSpc>
              <a:spcBef>
                <a:spcPts val="1000"/>
              </a:spcBef>
              <a:spcAft>
                <a:spcPts val="0"/>
              </a:spcAft>
              <a:buClr>
                <a:srgbClr val="FFFFFF"/>
              </a:buClr>
              <a:buSzPts val="2800"/>
              <a:buFont typeface="Arial"/>
              <a:buChar char="•"/>
            </a:pPr>
            <a:r>
              <a:rPr lang="en-US" sz="2800" b="0" i="0" u="none" strike="noStrike" cap="none" dirty="0">
                <a:solidFill>
                  <a:schemeClr val="tx1"/>
                </a:solidFill>
                <a:ea typeface="Calibri"/>
                <a:cs typeface="Calibri"/>
                <a:sym typeface="Calibri"/>
              </a:rPr>
              <a:t>TSCT</a:t>
            </a:r>
            <a:r>
              <a:rPr lang="en-US" sz="2800" b="0" i="0" u="none" strike="noStrike" cap="none" dirty="0">
                <a:solidFill>
                  <a:schemeClr val="tx1"/>
                </a:solidFill>
                <a:sym typeface="Calibri"/>
              </a:rPr>
              <a:t> Security-(717)606‐1564</a:t>
            </a:r>
            <a:endParaRPr sz="2800" dirty="0">
              <a:solidFill>
                <a:schemeClr val="tx1"/>
              </a:solidFill>
            </a:endParaRPr>
          </a:p>
          <a:p>
            <a:pPr marL="228600" marR="0" lvl="0" indent="-228600" algn="l" rtl="0">
              <a:lnSpc>
                <a:spcPct val="90000"/>
              </a:lnSpc>
              <a:spcBef>
                <a:spcPts val="1000"/>
              </a:spcBef>
              <a:spcAft>
                <a:spcPts val="0"/>
              </a:spcAft>
              <a:buClr>
                <a:srgbClr val="FFFFFF"/>
              </a:buClr>
              <a:buSzPts val="2800"/>
              <a:buFont typeface="Arial"/>
              <a:buChar char="•"/>
            </a:pPr>
            <a:r>
              <a:rPr lang="en-US" sz="2800" b="0" i="0" u="none" strike="noStrike" cap="none" dirty="0">
                <a:solidFill>
                  <a:schemeClr val="tx1"/>
                </a:solidFill>
                <a:sym typeface="Calibri"/>
              </a:rPr>
              <a:t>PA State Police-(717)299‐7727</a:t>
            </a:r>
            <a:endParaRPr sz="2800" dirty="0">
              <a:solidFill>
                <a:schemeClr val="tx1"/>
              </a:solidFill>
            </a:endParaRPr>
          </a:p>
        </p:txBody>
      </p:sp>
      <p:sp>
        <p:nvSpPr>
          <p:cNvPr id="70" name="Google Shape;70;p14"/>
          <p:cNvSpPr txBox="1">
            <a:spLocks noGrp="1"/>
          </p:cNvSpPr>
          <p:nvPr>
            <p:ph type="sldNum" sz="quarter" idx="12"/>
          </p:nvPr>
        </p:nvSpPr>
        <p:spPr>
          <a:prstGeom prst="rect">
            <a:avLst/>
          </a:prstGeom>
          <a:noFill/>
          <a:ln>
            <a:noFill/>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chemeClr val="tx1"/>
                </a:solidFill>
                <a:latin typeface="Calibri"/>
                <a:ea typeface="Calibri"/>
                <a:cs typeface="Calibri"/>
                <a:sym typeface="Calibri"/>
              </a:rPr>
              <a:pPr marL="0" marR="0" lvl="0" indent="0" algn="r" rtl="0">
                <a:lnSpc>
                  <a:spcPct val="100000"/>
                </a:lnSpc>
                <a:spcBef>
                  <a:spcPts val="0"/>
                </a:spcBef>
                <a:spcAft>
                  <a:spcPts val="0"/>
                </a:spcAft>
                <a:buClr>
                  <a:srgbClr val="FFFFFF"/>
                </a:buClr>
                <a:buSzPts val="1200"/>
                <a:buFont typeface="Calibri"/>
                <a:buNone/>
              </a:pPr>
              <a:t>4</a:t>
            </a:fld>
            <a:endParaRPr sz="1200" b="0" i="0" u="none" strike="noStrike" cap="none" dirty="0">
              <a:solidFill>
                <a:schemeClr val="tx1"/>
              </a:solidFill>
              <a:latin typeface="Calibri"/>
              <a:ea typeface="Calibri"/>
              <a:cs typeface="Calibri"/>
              <a:sym typeface="Calibri"/>
            </a:endParaRPr>
          </a:p>
        </p:txBody>
      </p:sp>
      <p:sp>
        <p:nvSpPr>
          <p:cNvPr id="2" name="Title 1"/>
          <p:cNvSpPr>
            <a:spLocks noGrp="1"/>
          </p:cNvSpPr>
          <p:nvPr>
            <p:ph type="title"/>
          </p:nvPr>
        </p:nvSpPr>
        <p:spPr/>
        <p:txBody>
          <a:bodyPr/>
          <a:lstStyle/>
          <a:p>
            <a:r>
              <a:rPr lang="en-US" dirty="0"/>
              <a:t>make 717 Emergency Procedures</a:t>
            </a:r>
          </a:p>
        </p:txBody>
      </p:sp>
    </p:spTree>
    <p:extLst>
      <p:ext uri="{BB962C8B-B14F-4D97-AF65-F5344CB8AC3E}">
        <p14:creationId xmlns:p14="http://schemas.microsoft.com/office/powerpoint/2010/main" val="3806779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7"/>
          <p:cNvSpPr>
            <a:spLocks noChangeArrowheads="1"/>
          </p:cNvSpPr>
          <p:nvPr/>
        </p:nvSpPr>
        <p:spPr bwMode="auto">
          <a:xfrm>
            <a:off x="346075" y="2081213"/>
            <a:ext cx="8229600" cy="2341562"/>
          </a:xfrm>
          <a:prstGeom prst="rect">
            <a:avLst/>
          </a:prstGeom>
          <a:noFill/>
          <a:ln w="9525">
            <a:noFill/>
            <a:miter lim="800000"/>
            <a:headEnd/>
            <a:tailEnd/>
          </a:ln>
        </p:spPr>
        <p:txBody>
          <a:bodyPr/>
          <a:lstStyle/>
          <a:p>
            <a:pPr marL="406400" indent="-406400">
              <a:lnSpc>
                <a:spcPct val="90000"/>
              </a:lnSpc>
              <a:spcBef>
                <a:spcPct val="20000"/>
              </a:spcBef>
              <a:buClr>
                <a:schemeClr val="tx1"/>
              </a:buClr>
              <a:buFont typeface="Wingdings" pitchFamily="2" charset="2"/>
              <a:buNone/>
            </a:pPr>
            <a:r>
              <a:rPr lang="en-US" sz="1800" dirty="0"/>
              <a:t>    </a:t>
            </a:r>
            <a:endParaRPr lang="en-US" dirty="0"/>
          </a:p>
        </p:txBody>
      </p:sp>
      <p:sp>
        <p:nvSpPr>
          <p:cNvPr id="2" name="Title 1"/>
          <p:cNvSpPr>
            <a:spLocks noGrp="1"/>
          </p:cNvSpPr>
          <p:nvPr>
            <p:ph type="title"/>
          </p:nvPr>
        </p:nvSpPr>
        <p:spPr/>
        <p:txBody>
          <a:bodyPr/>
          <a:lstStyle/>
          <a:p>
            <a:r>
              <a:rPr lang="en-US" kern="0" dirty="0"/>
              <a:t>UV Exposure Cautions</a:t>
            </a:r>
            <a:endParaRPr lang="en-US" dirty="0"/>
          </a:p>
        </p:txBody>
      </p:sp>
      <p:sp>
        <p:nvSpPr>
          <p:cNvPr id="3" name="Content Placeholder 2"/>
          <p:cNvSpPr>
            <a:spLocks noGrp="1"/>
          </p:cNvSpPr>
          <p:nvPr>
            <p:ph idx="1"/>
          </p:nvPr>
        </p:nvSpPr>
        <p:spPr>
          <a:xfrm>
            <a:off x="446314" y="946150"/>
            <a:ext cx="4876800" cy="5410200"/>
          </a:xfrm>
        </p:spPr>
        <p:txBody>
          <a:bodyPr>
            <a:normAutofit/>
          </a:bodyPr>
          <a:lstStyle/>
          <a:p>
            <a:pPr>
              <a:spcAft>
                <a:spcPct val="40000"/>
              </a:spcAft>
              <a:buClr>
                <a:schemeClr val="tx1"/>
              </a:buClr>
            </a:pPr>
            <a:r>
              <a:rPr lang="en-US" sz="2000" dirty="0">
                <a:solidFill>
                  <a:srgbClr val="CC6600"/>
                </a:solidFill>
              </a:rPr>
              <a:t>make 717</a:t>
            </a:r>
            <a:r>
              <a:rPr lang="en-US" sz="2000" dirty="0"/>
              <a:t> has an overhead UV light to help with curing of excess resin.</a:t>
            </a:r>
          </a:p>
          <a:p>
            <a:pPr>
              <a:spcAft>
                <a:spcPct val="40000"/>
              </a:spcAft>
              <a:buClr>
                <a:schemeClr val="tx1"/>
              </a:buClr>
            </a:pPr>
            <a:r>
              <a:rPr lang="en-US" sz="2000" dirty="0"/>
              <a:t>UV lights can cause burning to skin and eyes. </a:t>
            </a:r>
          </a:p>
          <a:p>
            <a:pPr>
              <a:spcAft>
                <a:spcPct val="40000"/>
              </a:spcAft>
              <a:buClr>
                <a:schemeClr val="tx1"/>
              </a:buClr>
            </a:pPr>
            <a:r>
              <a:rPr lang="en-US" sz="2000" dirty="0"/>
              <a:t>Needless exposures should be avoided, even in cases in which the eyes and skin are covered.  Always use appropriate PPE.  </a:t>
            </a:r>
          </a:p>
          <a:p>
            <a:pPr>
              <a:spcAft>
                <a:spcPct val="40000"/>
              </a:spcAft>
              <a:buClr>
                <a:schemeClr val="tx1"/>
              </a:buClr>
            </a:pPr>
            <a:r>
              <a:rPr lang="en-US" sz="2000" b="1" dirty="0"/>
              <a:t>The UV lamp should never be viewed directly. </a:t>
            </a:r>
          </a:p>
          <a:p>
            <a:pPr>
              <a:spcBef>
                <a:spcPct val="30000"/>
              </a:spcBef>
              <a:buClr>
                <a:schemeClr val="tx1"/>
              </a:buClr>
            </a:pPr>
            <a:r>
              <a:rPr lang="en-US" sz="2000" dirty="0"/>
              <a:t>Note when the warning sign is on and avoid the UV light.</a:t>
            </a:r>
          </a:p>
          <a:p>
            <a:pPr>
              <a:spcBef>
                <a:spcPct val="30000"/>
              </a:spcBef>
              <a:buClr>
                <a:schemeClr val="tx1"/>
              </a:buClr>
            </a:pPr>
            <a:r>
              <a:rPr lang="en-US" sz="2000" dirty="0"/>
              <a:t>Take all necessary steps to reduce the exposure time</a:t>
            </a:r>
          </a:p>
          <a:p>
            <a:endParaRPr lang="en-US" sz="2000" dirty="0"/>
          </a:p>
        </p:txBody>
      </p:sp>
      <p:sp>
        <p:nvSpPr>
          <p:cNvPr id="4" name="Slide Number Placeholder 3"/>
          <p:cNvSpPr>
            <a:spLocks noGrp="1"/>
          </p:cNvSpPr>
          <p:nvPr>
            <p:ph type="sldNum" sz="quarter" idx="12"/>
          </p:nvPr>
        </p:nvSpPr>
        <p:spPr/>
        <p:txBody>
          <a:bodyPr/>
          <a:lstStyle/>
          <a:p>
            <a:fld id="{59B4735B-6DE0-4565-A2C4-0A11AECFDCE6}" type="slidenum">
              <a:rPr lang="en-US" smtClean="0"/>
              <a:pPr/>
              <a:t>40</a:t>
            </a:fld>
            <a:endParaRPr lang="en-US" dirty="0"/>
          </a:p>
        </p:txBody>
      </p:sp>
      <p:pic>
        <p:nvPicPr>
          <p:cNvPr id="6" name="Picture 5" descr="formlabs 03 w gloves.jpg">
            <a:extLst>
              <a:ext uri="{FF2B5EF4-FFF2-40B4-BE49-F238E27FC236}">
                <a16:creationId xmlns:a16="http://schemas.microsoft.com/office/drawing/2014/main" id="{472A29BB-191F-42F9-8206-FF2CEC1D43EF}"/>
              </a:ext>
            </a:extLst>
          </p:cNvPr>
          <p:cNvPicPr>
            <a:picLocks noChangeAspect="1"/>
          </p:cNvPicPr>
          <p:nvPr/>
        </p:nvPicPr>
        <p:blipFill rotWithShape="1">
          <a:blip r:embed="rId2" cstate="print"/>
          <a:srcRect l="17709" r="34374"/>
          <a:stretch/>
        </p:blipFill>
        <p:spPr>
          <a:xfrm>
            <a:off x="5822717" y="1339056"/>
            <a:ext cx="2749848" cy="3825875"/>
          </a:xfrm>
          <a:prstGeom prst="rect">
            <a:avLst/>
          </a:prstGeom>
        </p:spPr>
      </p:pic>
      <p:sp>
        <p:nvSpPr>
          <p:cNvPr id="5" name="Oval 4">
            <a:extLst>
              <a:ext uri="{FF2B5EF4-FFF2-40B4-BE49-F238E27FC236}">
                <a16:creationId xmlns:a16="http://schemas.microsoft.com/office/drawing/2014/main" id="{2185B431-A67B-4839-B751-AD368CFD0E65}"/>
              </a:ext>
            </a:extLst>
          </p:cNvPr>
          <p:cNvSpPr/>
          <p:nvPr/>
        </p:nvSpPr>
        <p:spPr>
          <a:xfrm>
            <a:off x="6705600" y="1066800"/>
            <a:ext cx="1524000" cy="1905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663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IPA Handling</a:t>
            </a:r>
          </a:p>
        </p:txBody>
      </p:sp>
      <p:sp>
        <p:nvSpPr>
          <p:cNvPr id="3" name="Content Placeholder 2"/>
          <p:cNvSpPr>
            <a:spLocks noGrp="1"/>
          </p:cNvSpPr>
          <p:nvPr>
            <p:ph idx="1"/>
          </p:nvPr>
        </p:nvSpPr>
        <p:spPr>
          <a:xfrm>
            <a:off x="457200" y="1295400"/>
            <a:ext cx="5638800" cy="5059363"/>
          </a:xfrm>
        </p:spPr>
        <p:txBody>
          <a:bodyPr>
            <a:normAutofit fontScale="70000" lnSpcReduction="20000"/>
          </a:bodyPr>
          <a:lstStyle/>
          <a:p>
            <a:pPr>
              <a:spcBef>
                <a:spcPts val="1200"/>
              </a:spcBef>
            </a:pPr>
            <a:r>
              <a:rPr lang="en-US" sz="2800" dirty="0"/>
              <a:t>Isopropyl Alcohol (IPA) is highly flammable</a:t>
            </a:r>
          </a:p>
          <a:p>
            <a:pPr lvl="1">
              <a:spcBef>
                <a:spcPts val="1200"/>
              </a:spcBef>
            </a:pPr>
            <a:r>
              <a:rPr lang="en-US" sz="2400" dirty="0"/>
              <a:t>Keep away from heat, sparks, etc.</a:t>
            </a:r>
          </a:p>
          <a:p>
            <a:pPr>
              <a:spcBef>
                <a:spcPts val="1200"/>
              </a:spcBef>
            </a:pPr>
            <a:r>
              <a:rPr lang="en-US" sz="2800" dirty="0"/>
              <a:t>Wear nitrile gloves and splash goggles when handling, esp. pouring.</a:t>
            </a:r>
          </a:p>
          <a:p>
            <a:pPr>
              <a:spcBef>
                <a:spcPts val="1200"/>
              </a:spcBef>
            </a:pPr>
            <a:r>
              <a:rPr lang="en-US" sz="2800" dirty="0"/>
              <a:t>Use in well ventilated spaces – Fumes!!</a:t>
            </a:r>
          </a:p>
          <a:p>
            <a:pPr lvl="1">
              <a:spcBef>
                <a:spcPts val="1200"/>
              </a:spcBef>
            </a:pPr>
            <a:r>
              <a:rPr lang="en-US" sz="2400" dirty="0"/>
              <a:t>If you get a headache or feel nauseous, there is probably not enough ventilation – move out of the space and get some fresh air!</a:t>
            </a:r>
          </a:p>
          <a:p>
            <a:pPr>
              <a:spcBef>
                <a:spcPts val="1200"/>
              </a:spcBef>
            </a:pPr>
            <a:r>
              <a:rPr lang="en-US" sz="2800" dirty="0"/>
              <a:t>Keep containers closed when not in use – Fumes!</a:t>
            </a:r>
          </a:p>
          <a:p>
            <a:pPr>
              <a:spcBef>
                <a:spcPts val="1200"/>
              </a:spcBef>
            </a:pPr>
            <a:r>
              <a:rPr lang="en-US" sz="2800" dirty="0"/>
              <a:t>Use of contact lenses if there is a risk of splashing is not recommended!</a:t>
            </a:r>
          </a:p>
          <a:p>
            <a:pPr>
              <a:spcBef>
                <a:spcPts val="1200"/>
              </a:spcBef>
            </a:pPr>
            <a:r>
              <a:rPr lang="en-US" sz="2800" dirty="0">
                <a:solidFill>
                  <a:srgbClr val="CC6600"/>
                </a:solidFill>
              </a:rPr>
              <a:t>Don’t use IPA to clean resin off your skin – it will only make it enter your body more quickly!</a:t>
            </a:r>
          </a:p>
          <a:p>
            <a:pPr>
              <a:spcBef>
                <a:spcPts val="1200"/>
              </a:spcBef>
            </a:pPr>
            <a:endParaRPr lang="en-US" sz="2800" dirty="0"/>
          </a:p>
        </p:txBody>
      </p:sp>
      <p:sp>
        <p:nvSpPr>
          <p:cNvPr id="4" name="Slide Number Placeholder 3"/>
          <p:cNvSpPr>
            <a:spLocks noGrp="1"/>
          </p:cNvSpPr>
          <p:nvPr>
            <p:ph type="sldNum" sz="quarter" idx="12"/>
          </p:nvPr>
        </p:nvSpPr>
        <p:spPr/>
        <p:txBody>
          <a:bodyPr/>
          <a:lstStyle/>
          <a:p>
            <a:fld id="{59B4735B-6DE0-4565-A2C4-0A11AECFDCE6}" type="slidenum">
              <a:rPr lang="en-US" smtClean="0"/>
              <a:pPr/>
              <a:t>41</a:t>
            </a:fld>
            <a:endParaRPr lang="en-US" dirty="0"/>
          </a:p>
        </p:txBody>
      </p:sp>
      <p:pic>
        <p:nvPicPr>
          <p:cNvPr id="29701" name="Picture 5"/>
          <p:cNvPicPr>
            <a:picLocks noChangeAspect="1" noChangeArrowheads="1"/>
          </p:cNvPicPr>
          <p:nvPr/>
        </p:nvPicPr>
        <p:blipFill>
          <a:blip r:embed="rId2" cstate="print"/>
          <a:srcRect/>
          <a:stretch>
            <a:fillRect/>
          </a:stretch>
        </p:blipFill>
        <p:spPr bwMode="auto">
          <a:xfrm>
            <a:off x="6629400" y="1752600"/>
            <a:ext cx="2021780" cy="2828925"/>
          </a:xfrm>
          <a:prstGeom prst="rect">
            <a:avLst/>
          </a:prstGeom>
          <a:noFill/>
          <a:ln w="9525">
            <a:noFill/>
            <a:miter lim="800000"/>
            <a:headEnd/>
            <a:tailEnd/>
          </a:ln>
          <a:effectLst/>
        </p:spPr>
      </p:pic>
    </p:spTree>
    <p:extLst>
      <p:ext uri="{BB962C8B-B14F-4D97-AF65-F5344CB8AC3E}">
        <p14:creationId xmlns:p14="http://schemas.microsoft.com/office/powerpoint/2010/main" val="4216383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Contaminated IPA Handling</a:t>
            </a:r>
          </a:p>
        </p:txBody>
      </p:sp>
      <p:sp>
        <p:nvSpPr>
          <p:cNvPr id="3" name="Content Placeholder 2"/>
          <p:cNvSpPr>
            <a:spLocks noGrp="1"/>
          </p:cNvSpPr>
          <p:nvPr>
            <p:ph idx="1"/>
          </p:nvPr>
        </p:nvSpPr>
        <p:spPr/>
        <p:txBody>
          <a:bodyPr/>
          <a:lstStyle/>
          <a:p>
            <a:r>
              <a:rPr lang="en-US" dirty="0"/>
              <a:t>Any IPA that has been used to clean resin is contaminated and is considered to be hazardous waste.</a:t>
            </a:r>
          </a:p>
          <a:p>
            <a:r>
              <a:rPr lang="en-US" b="1" dirty="0">
                <a:solidFill>
                  <a:srgbClr val="CC6600"/>
                </a:solidFill>
              </a:rPr>
              <a:t>DO NOT POUR DOWN A SINK!!</a:t>
            </a:r>
          </a:p>
          <a:p>
            <a:r>
              <a:rPr lang="en-US" dirty="0"/>
              <a:t>All contaminated liquid needs to be collected in the specified container, and will be transferred by </a:t>
            </a:r>
            <a:r>
              <a:rPr lang="en-US" b="1" dirty="0">
                <a:solidFill>
                  <a:srgbClr val="CC6600"/>
                </a:solidFill>
              </a:rPr>
              <a:t>make 717</a:t>
            </a:r>
            <a:r>
              <a:rPr lang="en-US" dirty="0"/>
              <a:t>.</a:t>
            </a:r>
          </a:p>
          <a:p>
            <a:endParaRPr lang="en-US" dirty="0"/>
          </a:p>
        </p:txBody>
      </p:sp>
      <p:sp>
        <p:nvSpPr>
          <p:cNvPr id="4" name="Slide Number Placeholder 3"/>
          <p:cNvSpPr>
            <a:spLocks noGrp="1"/>
          </p:cNvSpPr>
          <p:nvPr>
            <p:ph type="sldNum" sz="quarter" idx="12"/>
          </p:nvPr>
        </p:nvSpPr>
        <p:spPr/>
        <p:txBody>
          <a:bodyPr/>
          <a:lstStyle/>
          <a:p>
            <a:fld id="{59B4735B-6DE0-4565-A2C4-0A11AECFDCE6}" type="slidenum">
              <a:rPr lang="en-US" smtClean="0"/>
              <a:pPr/>
              <a:t>42</a:t>
            </a:fld>
            <a:endParaRPr lang="en-US" dirty="0"/>
          </a:p>
        </p:txBody>
      </p:sp>
    </p:spTree>
    <p:extLst>
      <p:ext uri="{BB962C8B-B14F-4D97-AF65-F5344CB8AC3E}">
        <p14:creationId xmlns:p14="http://schemas.microsoft.com/office/powerpoint/2010/main" val="4252853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a:bodyPr>
          <a:lstStyle/>
          <a:p>
            <a:r>
              <a:rPr lang="en-US" sz="1800" dirty="0"/>
              <a:t>Formlabs: </a:t>
            </a:r>
            <a:r>
              <a:rPr lang="en-US" sz="1800" dirty="0">
                <a:hlinkClick r:id="rId2"/>
              </a:rPr>
              <a:t>https://formlabs.com/</a:t>
            </a:r>
            <a:endParaRPr lang="en-US" sz="1800" dirty="0"/>
          </a:p>
          <a:p>
            <a:r>
              <a:rPr lang="en-US" sz="1800" dirty="0"/>
              <a:t>Formlabs safety Info: </a:t>
            </a:r>
            <a:r>
              <a:rPr lang="en-US" sz="1800" dirty="0">
                <a:hlinkClick r:id="rId3"/>
              </a:rPr>
              <a:t>https://support.formlabs.com/s/article/Safety-form2?language=en_US</a:t>
            </a:r>
            <a:r>
              <a:rPr lang="en-US" sz="1800" dirty="0"/>
              <a:t> </a:t>
            </a:r>
          </a:p>
          <a:p>
            <a:r>
              <a:rPr lang="en-US" sz="1800" dirty="0"/>
              <a:t>SDS classification system:  </a:t>
            </a:r>
            <a:r>
              <a:rPr lang="en-US" sz="1800" dirty="0">
                <a:hlinkClick r:id="rId4"/>
              </a:rPr>
              <a:t>https://www.era-environmental.com/blog/ghs-hazard-classification</a:t>
            </a:r>
            <a:endParaRPr lang="en-US" sz="1800" dirty="0"/>
          </a:p>
          <a:p>
            <a:r>
              <a:rPr lang="en-US" sz="1800" dirty="0"/>
              <a:t>Lancaster Solid Waste Management Authority:  </a:t>
            </a:r>
            <a:r>
              <a:rPr lang="en-US" sz="1800" dirty="0">
                <a:hlinkClick r:id="rId5"/>
              </a:rPr>
              <a:t>https://www.lcswma.org/</a:t>
            </a:r>
            <a:endParaRPr lang="en-US" sz="1800" dirty="0"/>
          </a:p>
          <a:p>
            <a:endParaRPr lang="en-US" sz="1800" dirty="0"/>
          </a:p>
        </p:txBody>
      </p:sp>
      <p:sp>
        <p:nvSpPr>
          <p:cNvPr id="4" name="Slide Number Placeholder 3"/>
          <p:cNvSpPr>
            <a:spLocks noGrp="1"/>
          </p:cNvSpPr>
          <p:nvPr>
            <p:ph type="sldNum" sz="quarter" idx="12"/>
          </p:nvPr>
        </p:nvSpPr>
        <p:spPr/>
        <p:txBody>
          <a:bodyPr/>
          <a:lstStyle/>
          <a:p>
            <a:fld id="{59B4735B-6DE0-4565-A2C4-0A11AECFDCE6}" type="slidenum">
              <a:rPr lang="en-US" smtClean="0"/>
              <a:pPr/>
              <a:t>43</a:t>
            </a:fld>
            <a:endParaRPr lang="en-US" dirty="0"/>
          </a:p>
        </p:txBody>
      </p:sp>
    </p:spTree>
    <p:extLst>
      <p:ext uri="{BB962C8B-B14F-4D97-AF65-F5344CB8AC3E}">
        <p14:creationId xmlns:p14="http://schemas.microsoft.com/office/powerpoint/2010/main" val="2148730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cs typeface="Calibri Light"/>
              </a:rPr>
              <a:t>Form 2 Print Process</a:t>
            </a:r>
            <a:endParaRPr lang="en-US" dirty="0"/>
          </a:p>
        </p:txBody>
      </p:sp>
      <p:sp>
        <p:nvSpPr>
          <p:cNvPr id="3" name="Subtitle 2"/>
          <p:cNvSpPr>
            <a:spLocks noGrp="1"/>
          </p:cNvSpPr>
          <p:nvPr>
            <p:ph type="subTitle" idx="1"/>
          </p:nvPr>
        </p:nvSpPr>
        <p:spPr/>
        <p:txBody>
          <a:bodyPr vert="horz" lIns="68580" tIns="34290" rIns="68580" bIns="34290" rtlCol="0" anchor="t">
            <a:normAutofit/>
          </a:bodyPr>
          <a:lstStyle/>
          <a:p>
            <a:r>
              <a:rPr lang="en-US" dirty="0">
                <a:cs typeface="Calibri"/>
              </a:rPr>
              <a:t>Sam </a:t>
            </a:r>
            <a:r>
              <a:rPr lang="en-US" dirty="0" err="1">
                <a:cs typeface="Calibri"/>
              </a:rPr>
              <a:t>Bischel</a:t>
            </a:r>
            <a:r>
              <a:rPr lang="en-US" dirty="0">
                <a:cs typeface="Calibri"/>
              </a:rPr>
              <a:t>, make717 Innovation Center</a:t>
            </a:r>
          </a:p>
          <a:p>
            <a:endParaRPr lang="en-US" dirty="0">
              <a:cs typeface="Calibri"/>
            </a:endParaRPr>
          </a:p>
        </p:txBody>
      </p:sp>
    </p:spTree>
    <p:extLst>
      <p:ext uri="{BB962C8B-B14F-4D97-AF65-F5344CB8AC3E}">
        <p14:creationId xmlns:p14="http://schemas.microsoft.com/office/powerpoint/2010/main" val="3386610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03489-3ED0-4DEF-9CD4-2350C3A60BF8}"/>
              </a:ext>
            </a:extLst>
          </p:cNvPr>
          <p:cNvSpPr>
            <a:spLocks noGrp="1"/>
          </p:cNvSpPr>
          <p:nvPr>
            <p:ph type="title"/>
          </p:nvPr>
        </p:nvSpPr>
        <p:spPr/>
        <p:txBody>
          <a:bodyPr/>
          <a:lstStyle/>
          <a:p>
            <a:r>
              <a:rPr lang="en-US" dirty="0"/>
              <a:t>Post Processing parts</a:t>
            </a:r>
          </a:p>
        </p:txBody>
      </p:sp>
      <p:sp>
        <p:nvSpPr>
          <p:cNvPr id="3" name="Content Placeholder 2">
            <a:extLst>
              <a:ext uri="{FF2B5EF4-FFF2-40B4-BE49-F238E27FC236}">
                <a16:creationId xmlns:a16="http://schemas.microsoft.com/office/drawing/2014/main" id="{8836E1BA-EB00-4724-A1DA-05791E23BE65}"/>
              </a:ext>
            </a:extLst>
          </p:cNvPr>
          <p:cNvSpPr>
            <a:spLocks noGrp="1"/>
          </p:cNvSpPr>
          <p:nvPr>
            <p:ph idx="1"/>
          </p:nvPr>
        </p:nvSpPr>
        <p:spPr/>
        <p:txBody>
          <a:bodyPr anchor="t"/>
          <a:lstStyle/>
          <a:p>
            <a:pPr marL="0" indent="0">
              <a:buNone/>
            </a:pPr>
            <a:r>
              <a:rPr lang="en-US" dirty="0"/>
              <a:t>After a print is completed, the part needs to be washed and cured to ensure that no uncured resin is spread. Formlabs has a very straight forward system that make717 uses to make it much simpler to use. Make717 has the Formlabs Form Wash and Form Cure to simplify the post processing workflow. </a:t>
            </a:r>
          </a:p>
          <a:p>
            <a:pPr marL="0" indent="0">
              <a:buNone/>
            </a:pPr>
            <a:endParaRPr lang="en-US" dirty="0"/>
          </a:p>
        </p:txBody>
      </p:sp>
    </p:spTree>
    <p:extLst>
      <p:ext uri="{BB962C8B-B14F-4D97-AF65-F5344CB8AC3E}">
        <p14:creationId xmlns:p14="http://schemas.microsoft.com/office/powerpoint/2010/main" val="4207052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37D829-F7C4-46CC-9012-F6D48D911286}"/>
              </a:ext>
            </a:extLst>
          </p:cNvPr>
          <p:cNvSpPr>
            <a:spLocks noGrp="1"/>
          </p:cNvSpPr>
          <p:nvPr>
            <p:ph type="title"/>
          </p:nvPr>
        </p:nvSpPr>
        <p:spPr/>
        <p:txBody>
          <a:bodyPr/>
          <a:lstStyle/>
          <a:p>
            <a:r>
              <a:rPr lang="en-US" dirty="0"/>
              <a:t>Operation Workflow</a:t>
            </a:r>
          </a:p>
        </p:txBody>
      </p:sp>
      <p:sp>
        <p:nvSpPr>
          <p:cNvPr id="8" name="Content Placeholder 7">
            <a:extLst>
              <a:ext uri="{FF2B5EF4-FFF2-40B4-BE49-F238E27FC236}">
                <a16:creationId xmlns:a16="http://schemas.microsoft.com/office/drawing/2014/main" id="{845E9641-132B-4720-A139-5E29DAFDAA98}"/>
              </a:ext>
            </a:extLst>
          </p:cNvPr>
          <p:cNvSpPr>
            <a:spLocks noGrp="1"/>
          </p:cNvSpPr>
          <p:nvPr>
            <p:ph idx="1"/>
          </p:nvPr>
        </p:nvSpPr>
        <p:spPr/>
        <p:txBody>
          <a:bodyPr>
            <a:normAutofit/>
          </a:bodyPr>
          <a:lstStyle/>
          <a:p>
            <a:pPr marL="514350" indent="-514350">
              <a:buFont typeface="+mj-lt"/>
              <a:buAutoNum type="arabicPeriod"/>
            </a:pPr>
            <a:r>
              <a:rPr lang="en-US" dirty="0"/>
              <a:t>Close the barrier behind you</a:t>
            </a:r>
          </a:p>
          <a:p>
            <a:pPr marL="514350" indent="-514350">
              <a:buFont typeface="+mj-lt"/>
              <a:buAutoNum type="arabicPeriod"/>
            </a:pPr>
            <a:r>
              <a:rPr lang="en-US" dirty="0"/>
              <a:t>Put on gloves</a:t>
            </a:r>
          </a:p>
          <a:p>
            <a:pPr marL="514350" indent="-514350">
              <a:buFont typeface="+mj-lt"/>
              <a:buAutoNum type="arabicPeriod"/>
            </a:pPr>
            <a:r>
              <a:rPr lang="en-US" dirty="0"/>
              <a:t>Cover the Print desk with plastic wrap</a:t>
            </a:r>
          </a:p>
          <a:p>
            <a:pPr marL="514350" indent="-514350">
              <a:buFont typeface="+mj-lt"/>
              <a:buAutoNum type="arabicPeriod"/>
            </a:pPr>
            <a:r>
              <a:rPr lang="en-US" dirty="0"/>
              <a:t>Lay out tools</a:t>
            </a:r>
          </a:p>
          <a:p>
            <a:pPr marL="514350" indent="-514350">
              <a:buFont typeface="+mj-lt"/>
              <a:buAutoNum type="arabicPeriod"/>
            </a:pPr>
            <a:r>
              <a:rPr lang="en-US" dirty="0"/>
              <a:t>Press the button on the wash station to open the wash station</a:t>
            </a:r>
          </a:p>
          <a:p>
            <a:pPr marL="514350" indent="-514350">
              <a:buFont typeface="+mj-lt"/>
              <a:buAutoNum type="arabicPeriod"/>
            </a:pPr>
            <a:r>
              <a:rPr lang="en-US" dirty="0"/>
              <a:t>Open the Form 2 lid and remove the build plate</a:t>
            </a:r>
          </a:p>
        </p:txBody>
      </p:sp>
      <p:sp>
        <p:nvSpPr>
          <p:cNvPr id="4" name="Slide Number Placeholder 3">
            <a:extLst>
              <a:ext uri="{FF2B5EF4-FFF2-40B4-BE49-F238E27FC236}">
                <a16:creationId xmlns:a16="http://schemas.microsoft.com/office/drawing/2014/main" id="{4B231751-F76B-4C29-BB03-0D80E4B56728}"/>
              </a:ext>
            </a:extLst>
          </p:cNvPr>
          <p:cNvSpPr>
            <a:spLocks noGrp="1"/>
          </p:cNvSpPr>
          <p:nvPr>
            <p:ph type="sldNum" sz="quarter" idx="12"/>
          </p:nvPr>
        </p:nvSpPr>
        <p:spPr/>
        <p:txBody>
          <a:bodyPr/>
          <a:lstStyle/>
          <a:p>
            <a:fld id="{59B4735B-6DE0-4565-A2C4-0A11AECFDCE6}" type="slidenum">
              <a:rPr lang="en-US" smtClean="0"/>
              <a:pPr/>
              <a:t>46</a:t>
            </a:fld>
            <a:endParaRPr lang="en-US" dirty="0"/>
          </a:p>
        </p:txBody>
      </p:sp>
    </p:spTree>
    <p:extLst>
      <p:ext uri="{BB962C8B-B14F-4D97-AF65-F5344CB8AC3E}">
        <p14:creationId xmlns:p14="http://schemas.microsoft.com/office/powerpoint/2010/main" val="2279140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37D829-F7C4-46CC-9012-F6D48D911286}"/>
              </a:ext>
            </a:extLst>
          </p:cNvPr>
          <p:cNvSpPr>
            <a:spLocks noGrp="1"/>
          </p:cNvSpPr>
          <p:nvPr>
            <p:ph type="title"/>
          </p:nvPr>
        </p:nvSpPr>
        <p:spPr/>
        <p:txBody>
          <a:bodyPr/>
          <a:lstStyle/>
          <a:p>
            <a:r>
              <a:rPr lang="en-US" dirty="0"/>
              <a:t>Operation Workflow</a:t>
            </a:r>
          </a:p>
        </p:txBody>
      </p:sp>
      <p:sp>
        <p:nvSpPr>
          <p:cNvPr id="8" name="Content Placeholder 7">
            <a:extLst>
              <a:ext uri="{FF2B5EF4-FFF2-40B4-BE49-F238E27FC236}">
                <a16:creationId xmlns:a16="http://schemas.microsoft.com/office/drawing/2014/main" id="{845E9641-132B-4720-A139-5E29DAFDAA98}"/>
              </a:ext>
            </a:extLst>
          </p:cNvPr>
          <p:cNvSpPr>
            <a:spLocks noGrp="1"/>
          </p:cNvSpPr>
          <p:nvPr>
            <p:ph idx="1"/>
          </p:nvPr>
        </p:nvSpPr>
        <p:spPr/>
        <p:txBody>
          <a:bodyPr>
            <a:normAutofit/>
          </a:bodyPr>
          <a:lstStyle/>
          <a:p>
            <a:pPr marL="514350" indent="-514350">
              <a:buFont typeface="+mj-lt"/>
              <a:buAutoNum type="arabicPeriod" startAt="7"/>
            </a:pPr>
            <a:r>
              <a:rPr lang="en-US" dirty="0"/>
              <a:t>Wash the part in the wash station</a:t>
            </a:r>
          </a:p>
          <a:p>
            <a:pPr marL="971550" lvl="1" indent="-571500">
              <a:buFont typeface="+mj-lt"/>
              <a:buAutoNum type="alphaLcParenR"/>
            </a:pPr>
            <a:r>
              <a:rPr lang="en-US" dirty="0"/>
              <a:t>Wash the whole build plate, or</a:t>
            </a:r>
          </a:p>
          <a:p>
            <a:pPr marL="971550" lvl="1" indent="-571500">
              <a:buFont typeface="+mj-lt"/>
              <a:buAutoNum type="alphaLcParenR"/>
            </a:pPr>
            <a:r>
              <a:rPr lang="en-US" dirty="0"/>
              <a:t>Remove part if someone needs the build plate</a:t>
            </a:r>
          </a:p>
          <a:p>
            <a:pPr marL="514350" indent="-514350">
              <a:buFont typeface="+mj-lt"/>
              <a:buAutoNum type="arabicPeriod" startAt="7"/>
            </a:pPr>
            <a:r>
              <a:rPr lang="en-US" dirty="0"/>
              <a:t>Remove plate from wash and part from plate</a:t>
            </a:r>
          </a:p>
          <a:p>
            <a:pPr marL="514350" indent="-514350">
              <a:buFont typeface="+mj-lt"/>
              <a:buAutoNum type="arabicPeriod" startAt="7"/>
            </a:pPr>
            <a:r>
              <a:rPr lang="en-US" dirty="0"/>
              <a:t>Trim supports while print is semi-soft</a:t>
            </a:r>
          </a:p>
          <a:p>
            <a:pPr marL="514350" indent="-514350">
              <a:buFont typeface="+mj-lt"/>
              <a:buAutoNum type="arabicPeriod" startAt="7"/>
            </a:pPr>
            <a:r>
              <a:rPr lang="en-US" dirty="0"/>
              <a:t>Transfer part to cure station</a:t>
            </a:r>
          </a:p>
          <a:p>
            <a:pPr marL="514350" indent="-514350">
              <a:buFont typeface="+mj-lt"/>
              <a:buAutoNum type="arabicPeriod" startAt="7"/>
            </a:pPr>
            <a:r>
              <a:rPr lang="en-US" dirty="0"/>
              <a:t>Turn on and run cure</a:t>
            </a:r>
          </a:p>
        </p:txBody>
      </p:sp>
      <p:sp>
        <p:nvSpPr>
          <p:cNvPr id="4" name="Slide Number Placeholder 3">
            <a:extLst>
              <a:ext uri="{FF2B5EF4-FFF2-40B4-BE49-F238E27FC236}">
                <a16:creationId xmlns:a16="http://schemas.microsoft.com/office/drawing/2014/main" id="{4B231751-F76B-4C29-BB03-0D80E4B56728}"/>
              </a:ext>
            </a:extLst>
          </p:cNvPr>
          <p:cNvSpPr>
            <a:spLocks noGrp="1"/>
          </p:cNvSpPr>
          <p:nvPr>
            <p:ph type="sldNum" sz="quarter" idx="12"/>
          </p:nvPr>
        </p:nvSpPr>
        <p:spPr/>
        <p:txBody>
          <a:bodyPr/>
          <a:lstStyle/>
          <a:p>
            <a:fld id="{59B4735B-6DE0-4565-A2C4-0A11AECFDCE6}" type="slidenum">
              <a:rPr lang="en-US" smtClean="0"/>
              <a:pPr/>
              <a:t>47</a:t>
            </a:fld>
            <a:endParaRPr lang="en-US" dirty="0"/>
          </a:p>
        </p:txBody>
      </p:sp>
    </p:spTree>
    <p:extLst>
      <p:ext uri="{BB962C8B-B14F-4D97-AF65-F5344CB8AC3E}">
        <p14:creationId xmlns:p14="http://schemas.microsoft.com/office/powerpoint/2010/main" val="259128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39BBD-4AAA-46CB-BE24-1884D8098D64}"/>
              </a:ext>
            </a:extLst>
          </p:cNvPr>
          <p:cNvSpPr>
            <a:spLocks noGrp="1"/>
          </p:cNvSpPr>
          <p:nvPr>
            <p:ph type="title"/>
          </p:nvPr>
        </p:nvSpPr>
        <p:spPr/>
        <p:txBody>
          <a:bodyPr/>
          <a:lstStyle/>
          <a:p>
            <a:r>
              <a:rPr lang="en-US" dirty="0"/>
              <a:t>Washing Parts</a:t>
            </a:r>
          </a:p>
        </p:txBody>
      </p:sp>
      <p:pic>
        <p:nvPicPr>
          <p:cNvPr id="6" name="insert-build-platform">
            <a:hlinkClick r:id="" action="ppaction://media"/>
            <a:extLst>
              <a:ext uri="{FF2B5EF4-FFF2-40B4-BE49-F238E27FC236}">
                <a16:creationId xmlns:a16="http://schemas.microsoft.com/office/drawing/2014/main" id="{5D68DE48-5D02-421E-9143-3523E2BB07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0" y="1219200"/>
            <a:ext cx="4165997" cy="2343150"/>
          </a:xfrm>
        </p:spPr>
      </p:pic>
      <p:sp>
        <p:nvSpPr>
          <p:cNvPr id="7" name="TextBox 6">
            <a:extLst>
              <a:ext uri="{FF2B5EF4-FFF2-40B4-BE49-F238E27FC236}">
                <a16:creationId xmlns:a16="http://schemas.microsoft.com/office/drawing/2014/main" id="{B0568A1C-A21F-4EB9-8FC0-DEA03B148FEF}"/>
              </a:ext>
            </a:extLst>
          </p:cNvPr>
          <p:cNvSpPr txBox="1"/>
          <p:nvPr/>
        </p:nvSpPr>
        <p:spPr>
          <a:xfrm>
            <a:off x="228600" y="1828800"/>
            <a:ext cx="4953000" cy="4893647"/>
          </a:xfrm>
          <a:prstGeom prst="rect">
            <a:avLst/>
          </a:prstGeom>
          <a:noFill/>
        </p:spPr>
        <p:txBody>
          <a:bodyPr wrap="square" rtlCol="0">
            <a:spAutoFit/>
          </a:bodyPr>
          <a:lstStyle/>
          <a:p>
            <a:r>
              <a:rPr lang="en-US" sz="2400" dirty="0"/>
              <a:t>The easiest thing to do is</a:t>
            </a:r>
          </a:p>
          <a:p>
            <a:r>
              <a:rPr lang="en-US" sz="2400" dirty="0"/>
              <a:t>to put the build plate into </a:t>
            </a:r>
          </a:p>
          <a:p>
            <a:r>
              <a:rPr lang="en-US" sz="2400" dirty="0"/>
              <a:t>the Form Wash without </a:t>
            </a:r>
          </a:p>
          <a:p>
            <a:r>
              <a:rPr lang="en-US" sz="2400" dirty="0"/>
              <a:t>removing the parts. This </a:t>
            </a:r>
          </a:p>
          <a:p>
            <a:r>
              <a:rPr lang="en-US" sz="2400" dirty="0"/>
              <a:t>is especially recommended </a:t>
            </a:r>
          </a:p>
          <a:p>
            <a:r>
              <a:rPr lang="en-US" sz="2400" dirty="0"/>
              <a:t>if you have smaller parts. You can also remove the parts if someone is waiting to use the machine as shown. The Build plate should also be washed before changing resin types to reduce cross contamination between resin types. </a:t>
            </a:r>
          </a:p>
        </p:txBody>
      </p:sp>
      <p:pic>
        <p:nvPicPr>
          <p:cNvPr id="9" name="Picture 8" descr="A picture containing text, container, cage&#10;&#10;Description automatically generated">
            <a:extLst>
              <a:ext uri="{FF2B5EF4-FFF2-40B4-BE49-F238E27FC236}">
                <a16:creationId xmlns:a16="http://schemas.microsoft.com/office/drawing/2014/main" id="{C4D9DA08-ED9F-41FC-8DD5-AF8A3FA636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4967684"/>
            <a:ext cx="2396885" cy="1597923"/>
          </a:xfrm>
          <a:prstGeom prst="rect">
            <a:avLst/>
          </a:prstGeom>
        </p:spPr>
      </p:pic>
    </p:spTree>
    <p:extLst>
      <p:ext uri="{BB962C8B-B14F-4D97-AF65-F5344CB8AC3E}">
        <p14:creationId xmlns:p14="http://schemas.microsoft.com/office/powerpoint/2010/main" val="236798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BF71-69C6-418F-9FA5-933E17A98C7A}"/>
              </a:ext>
            </a:extLst>
          </p:cNvPr>
          <p:cNvSpPr>
            <a:spLocks noGrp="1"/>
          </p:cNvSpPr>
          <p:nvPr>
            <p:ph type="title"/>
          </p:nvPr>
        </p:nvSpPr>
        <p:spPr/>
        <p:txBody>
          <a:bodyPr/>
          <a:lstStyle/>
          <a:p>
            <a:r>
              <a:rPr lang="en-US" dirty="0"/>
              <a:t>Using the Form Cure</a:t>
            </a:r>
          </a:p>
        </p:txBody>
      </p:sp>
      <p:pic>
        <p:nvPicPr>
          <p:cNvPr id="4" name="form-cure-insert-washed-dried-prints">
            <a:hlinkClick r:id="" action="ppaction://media"/>
            <a:extLst>
              <a:ext uri="{FF2B5EF4-FFF2-40B4-BE49-F238E27FC236}">
                <a16:creationId xmlns:a16="http://schemas.microsoft.com/office/drawing/2014/main" id="{5948089D-DCF5-4F5D-9783-86FFE2F15BD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8807" y="2530280"/>
            <a:ext cx="4165997" cy="2343150"/>
          </a:xfrm>
        </p:spPr>
      </p:pic>
      <p:sp>
        <p:nvSpPr>
          <p:cNvPr id="3" name="TextBox 2">
            <a:extLst>
              <a:ext uri="{FF2B5EF4-FFF2-40B4-BE49-F238E27FC236}">
                <a16:creationId xmlns:a16="http://schemas.microsoft.com/office/drawing/2014/main" id="{AAFE1EAB-28AF-4A1B-B800-9DD0CE906F59}"/>
              </a:ext>
            </a:extLst>
          </p:cNvPr>
          <p:cNvSpPr txBox="1"/>
          <p:nvPr/>
        </p:nvSpPr>
        <p:spPr>
          <a:xfrm>
            <a:off x="4191000" y="1219200"/>
            <a:ext cx="4572000" cy="5262979"/>
          </a:xfrm>
          <a:prstGeom prst="rect">
            <a:avLst/>
          </a:prstGeom>
          <a:noFill/>
        </p:spPr>
        <p:txBody>
          <a:bodyPr wrap="square" rtlCol="0">
            <a:spAutoFit/>
          </a:bodyPr>
          <a:lstStyle/>
          <a:p>
            <a:r>
              <a:rPr lang="en-US" sz="2400" dirty="0"/>
              <a:t>After the parts are washed and dried, they can be transferred to the Form Cure. This will ensure that the resin is brought up to the true physical properties. It also make sure any extra resin is cured. Parts need to be removed from the build plate and it is recommended to remove supports while the resin is in a softer state. The recommended cure times and temperatures are posted next to the Form Cure.</a:t>
            </a:r>
          </a:p>
        </p:txBody>
      </p:sp>
    </p:spTree>
    <p:extLst>
      <p:ext uri="{BB962C8B-B14F-4D97-AF65-F5344CB8AC3E}">
        <p14:creationId xmlns:p14="http://schemas.microsoft.com/office/powerpoint/2010/main" val="142596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Formlabs area</a:t>
            </a:r>
          </a:p>
        </p:txBody>
      </p:sp>
      <p:sp>
        <p:nvSpPr>
          <p:cNvPr id="4" name="Slide Number Placeholder 3"/>
          <p:cNvSpPr>
            <a:spLocks noGrp="1"/>
          </p:cNvSpPr>
          <p:nvPr>
            <p:ph type="sldNum" sz="quarter" idx="12"/>
          </p:nvPr>
        </p:nvSpPr>
        <p:spPr/>
        <p:txBody>
          <a:bodyPr/>
          <a:lstStyle/>
          <a:p>
            <a:fld id="{59B4735B-6DE0-4565-A2C4-0A11AECFDCE6}" type="slidenum">
              <a:rPr lang="en-US" smtClean="0"/>
              <a:pPr/>
              <a:t>5</a:t>
            </a:fld>
            <a:endParaRPr lang="en-US" dirty="0"/>
          </a:p>
        </p:txBody>
      </p:sp>
      <p:sp>
        <p:nvSpPr>
          <p:cNvPr id="3" name="TextBox 2"/>
          <p:cNvSpPr txBox="1"/>
          <p:nvPr/>
        </p:nvSpPr>
        <p:spPr>
          <a:xfrm>
            <a:off x="618067" y="6202461"/>
            <a:ext cx="1428596" cy="307777"/>
          </a:xfrm>
          <a:prstGeom prst="rect">
            <a:avLst/>
          </a:prstGeom>
          <a:noFill/>
        </p:spPr>
        <p:txBody>
          <a:bodyPr wrap="none" rtlCol="0">
            <a:spAutoFit/>
          </a:bodyPr>
          <a:lstStyle/>
          <a:p>
            <a:r>
              <a:rPr lang="en-US" sz="1400" i="1" dirty="0"/>
              <a:t>As of May 2022</a:t>
            </a:r>
          </a:p>
        </p:txBody>
      </p:sp>
      <p:pic>
        <p:nvPicPr>
          <p:cNvPr id="9" name="Picture 8" descr="formlabs 02.jpg"/>
          <p:cNvPicPr>
            <a:picLocks noChangeAspect="1"/>
          </p:cNvPicPr>
          <p:nvPr/>
        </p:nvPicPr>
        <p:blipFill>
          <a:blip r:embed="rId2" cstate="print"/>
          <a:stretch>
            <a:fillRect/>
          </a:stretch>
        </p:blipFill>
        <p:spPr>
          <a:xfrm>
            <a:off x="6096000" y="1143000"/>
            <a:ext cx="2593200" cy="1728800"/>
          </a:xfrm>
          <a:prstGeom prst="rect">
            <a:avLst/>
          </a:prstGeom>
        </p:spPr>
      </p:pic>
      <p:pic>
        <p:nvPicPr>
          <p:cNvPr id="10" name="Picture 9" descr="form wash 02.jpg"/>
          <p:cNvPicPr>
            <a:picLocks noChangeAspect="1"/>
          </p:cNvPicPr>
          <p:nvPr/>
        </p:nvPicPr>
        <p:blipFill>
          <a:blip r:embed="rId3" cstate="print"/>
          <a:stretch>
            <a:fillRect/>
          </a:stretch>
        </p:blipFill>
        <p:spPr>
          <a:xfrm>
            <a:off x="6629400" y="3505200"/>
            <a:ext cx="1676400" cy="25146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p:blipFill>
        <p:spPr>
          <a:xfrm>
            <a:off x="618067" y="1600200"/>
            <a:ext cx="5012266" cy="3759200"/>
          </a:xfrm>
          <a:prstGeom prst="rect">
            <a:avLst/>
          </a:prstGeom>
        </p:spPr>
      </p:pic>
    </p:spTree>
    <p:extLst>
      <p:ext uri="{BB962C8B-B14F-4D97-AF65-F5344CB8AC3E}">
        <p14:creationId xmlns:p14="http://schemas.microsoft.com/office/powerpoint/2010/main" val="540152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1D90-D923-4619-AB92-FC7CD60B64DA}"/>
              </a:ext>
            </a:extLst>
          </p:cNvPr>
          <p:cNvSpPr>
            <a:spLocks noGrp="1"/>
          </p:cNvSpPr>
          <p:nvPr>
            <p:ph type="title"/>
          </p:nvPr>
        </p:nvSpPr>
        <p:spPr/>
        <p:txBody>
          <a:bodyPr/>
          <a:lstStyle/>
          <a:p>
            <a:r>
              <a:rPr lang="en-US" dirty="0"/>
              <a:t>Using the Form Cure</a:t>
            </a:r>
          </a:p>
        </p:txBody>
      </p:sp>
      <p:pic>
        <p:nvPicPr>
          <p:cNvPr id="7" name="form-cure-set-time-temp">
            <a:hlinkClick r:id="" action="ppaction://media"/>
            <a:extLst>
              <a:ext uri="{FF2B5EF4-FFF2-40B4-BE49-F238E27FC236}">
                <a16:creationId xmlns:a16="http://schemas.microsoft.com/office/drawing/2014/main" id="{37EA30DE-7A4E-41CC-BFD7-9964F6A60CD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1729" y="2820701"/>
            <a:ext cx="4165997" cy="2343150"/>
          </a:xfrm>
        </p:spPr>
      </p:pic>
      <p:sp>
        <p:nvSpPr>
          <p:cNvPr id="8" name="TextBox 7">
            <a:extLst>
              <a:ext uri="{FF2B5EF4-FFF2-40B4-BE49-F238E27FC236}">
                <a16:creationId xmlns:a16="http://schemas.microsoft.com/office/drawing/2014/main" id="{47EDAD52-7BE9-4FD7-A492-06AED8C7F830}"/>
              </a:ext>
            </a:extLst>
          </p:cNvPr>
          <p:cNvSpPr txBox="1"/>
          <p:nvPr/>
        </p:nvSpPr>
        <p:spPr>
          <a:xfrm>
            <a:off x="4953000" y="1447800"/>
            <a:ext cx="3801037" cy="4524315"/>
          </a:xfrm>
          <a:prstGeom prst="rect">
            <a:avLst/>
          </a:prstGeom>
          <a:noFill/>
        </p:spPr>
        <p:txBody>
          <a:bodyPr wrap="square" rtlCol="0">
            <a:spAutoFit/>
          </a:bodyPr>
          <a:lstStyle/>
          <a:p>
            <a:r>
              <a:rPr lang="en-US" sz="2400" dirty="0"/>
              <a:t>Once the parts are inserted into the Form Cure, you can start the curing process. If you are using the heat function, it will preheat the chamber to the set temperature. It is recommended by formlabs to not “preheat” the chamber before putting parts in it since it may cause cracking.</a:t>
            </a:r>
          </a:p>
        </p:txBody>
      </p:sp>
    </p:spTree>
    <p:extLst>
      <p:ext uri="{BB962C8B-B14F-4D97-AF65-F5344CB8AC3E}">
        <p14:creationId xmlns:p14="http://schemas.microsoft.com/office/powerpoint/2010/main" val="281487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6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86EA-FDD4-448E-949E-CE31CA8C34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0CD1CB-E95A-452E-9628-4DB5D8D68759}"/>
              </a:ext>
            </a:extLst>
          </p:cNvPr>
          <p:cNvSpPr>
            <a:spLocks noGrp="1"/>
          </p:cNvSpPr>
          <p:nvPr>
            <p:ph idx="1"/>
          </p:nvPr>
        </p:nvSpPr>
        <p:spPr>
          <a:xfrm>
            <a:off x="457200" y="1066800"/>
            <a:ext cx="3352800" cy="5059363"/>
          </a:xfrm>
        </p:spPr>
        <p:txBody>
          <a:bodyPr/>
          <a:lstStyle/>
          <a:p>
            <a:pPr marL="0" indent="0">
              <a:buNone/>
            </a:pPr>
            <a:r>
              <a:rPr lang="en-US" dirty="0"/>
              <a:t>Recommended cure settings are on the wall</a:t>
            </a:r>
          </a:p>
        </p:txBody>
      </p:sp>
      <p:sp>
        <p:nvSpPr>
          <p:cNvPr id="4" name="Slide Number Placeholder 3">
            <a:extLst>
              <a:ext uri="{FF2B5EF4-FFF2-40B4-BE49-F238E27FC236}">
                <a16:creationId xmlns:a16="http://schemas.microsoft.com/office/drawing/2014/main" id="{8E47FB36-9893-49B9-A88E-111A0EA03940}"/>
              </a:ext>
            </a:extLst>
          </p:cNvPr>
          <p:cNvSpPr>
            <a:spLocks noGrp="1"/>
          </p:cNvSpPr>
          <p:nvPr>
            <p:ph type="sldNum" sz="quarter" idx="12"/>
          </p:nvPr>
        </p:nvSpPr>
        <p:spPr/>
        <p:txBody>
          <a:bodyPr/>
          <a:lstStyle/>
          <a:p>
            <a:fld id="{59B4735B-6DE0-4565-A2C4-0A11AECFDCE6}" type="slidenum">
              <a:rPr lang="en-US" smtClean="0"/>
              <a:pPr/>
              <a:t>51</a:t>
            </a:fld>
            <a:endParaRPr lang="en-US" dirty="0"/>
          </a:p>
        </p:txBody>
      </p:sp>
      <p:pic>
        <p:nvPicPr>
          <p:cNvPr id="3074" name="Picture 2">
            <a:extLst>
              <a:ext uri="{FF2B5EF4-FFF2-40B4-BE49-F238E27FC236}">
                <a16:creationId xmlns:a16="http://schemas.microsoft.com/office/drawing/2014/main" id="{3F1F0F16-CD6D-4A1E-BC07-14630D8305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00" t="20666" r="7000"/>
          <a:stretch/>
        </p:blipFill>
        <p:spPr bwMode="auto">
          <a:xfrm>
            <a:off x="3973497" y="1575991"/>
            <a:ext cx="4800600" cy="453390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703562CC-B63C-4691-AE0B-EA70877B7C7A}"/>
              </a:ext>
            </a:extLst>
          </p:cNvPr>
          <p:cNvSpPr/>
          <p:nvPr/>
        </p:nvSpPr>
        <p:spPr>
          <a:xfrm flipH="1">
            <a:off x="5410200" y="2209800"/>
            <a:ext cx="1752600" cy="990600"/>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702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cs typeface="Calibri Light"/>
              </a:rPr>
              <a:t>Formlabs</a:t>
            </a:r>
            <a:r>
              <a:rPr lang="en-US" dirty="0">
                <a:cs typeface="Calibri Light"/>
              </a:rPr>
              <a:t> Practical Test</a:t>
            </a:r>
            <a:endParaRPr lang="en-US" dirty="0"/>
          </a:p>
        </p:txBody>
      </p:sp>
      <p:sp>
        <p:nvSpPr>
          <p:cNvPr id="3" name="Subtitle 2"/>
          <p:cNvSpPr>
            <a:spLocks noGrp="1"/>
          </p:cNvSpPr>
          <p:nvPr>
            <p:ph type="subTitle" idx="1"/>
          </p:nvPr>
        </p:nvSpPr>
        <p:spPr/>
        <p:txBody>
          <a:bodyPr vert="horz" lIns="68580" tIns="34290" rIns="68580" bIns="34290" rtlCol="0" anchor="t">
            <a:normAutofit/>
          </a:bodyPr>
          <a:lstStyle/>
          <a:p>
            <a:r>
              <a:rPr lang="en-US" dirty="0">
                <a:cs typeface="Calibri"/>
              </a:rPr>
              <a:t>make717 Innovation Center</a:t>
            </a:r>
          </a:p>
          <a:p>
            <a:endParaRPr lang="en-US" dirty="0">
              <a:cs typeface="Calibri"/>
            </a:endParaRPr>
          </a:p>
        </p:txBody>
      </p:sp>
    </p:spTree>
    <p:extLst>
      <p:ext uri="{BB962C8B-B14F-4D97-AF65-F5344CB8AC3E}">
        <p14:creationId xmlns:p14="http://schemas.microsoft.com/office/powerpoint/2010/main" val="41580774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37D829-F7C4-46CC-9012-F6D48D911286}"/>
              </a:ext>
            </a:extLst>
          </p:cNvPr>
          <p:cNvSpPr>
            <a:spLocks noGrp="1"/>
          </p:cNvSpPr>
          <p:nvPr>
            <p:ph type="title"/>
          </p:nvPr>
        </p:nvSpPr>
        <p:spPr/>
        <p:txBody>
          <a:bodyPr/>
          <a:lstStyle/>
          <a:p>
            <a:r>
              <a:rPr lang="en-US" dirty="0"/>
              <a:t>Operation Workflow</a:t>
            </a:r>
          </a:p>
        </p:txBody>
      </p:sp>
      <p:sp>
        <p:nvSpPr>
          <p:cNvPr id="8" name="Content Placeholder 7">
            <a:extLst>
              <a:ext uri="{FF2B5EF4-FFF2-40B4-BE49-F238E27FC236}">
                <a16:creationId xmlns:a16="http://schemas.microsoft.com/office/drawing/2014/main" id="{845E9641-132B-4720-A139-5E29DAFDAA98}"/>
              </a:ext>
            </a:extLst>
          </p:cNvPr>
          <p:cNvSpPr>
            <a:spLocks noGrp="1"/>
          </p:cNvSpPr>
          <p:nvPr>
            <p:ph idx="1"/>
          </p:nvPr>
        </p:nvSpPr>
        <p:spPr>
          <a:xfrm>
            <a:off x="457200" y="1066800"/>
            <a:ext cx="8458200" cy="5059363"/>
          </a:xfrm>
        </p:spPr>
        <p:txBody>
          <a:bodyPr>
            <a:normAutofit fontScale="92500"/>
          </a:bodyPr>
          <a:lstStyle/>
          <a:p>
            <a:pPr marL="514350" indent="-514350">
              <a:buFont typeface="+mj-lt"/>
              <a:buAutoNum type="arabicPeriod"/>
            </a:pPr>
            <a:r>
              <a:rPr lang="en-US" dirty="0"/>
              <a:t>Put on gloves</a:t>
            </a:r>
          </a:p>
          <a:p>
            <a:pPr marL="514350" indent="-514350">
              <a:buFont typeface="+mj-lt"/>
              <a:buAutoNum type="arabicPeriod"/>
            </a:pPr>
            <a:r>
              <a:rPr lang="en-US" dirty="0"/>
              <a:t>Cover the desk with plastic wrap</a:t>
            </a:r>
          </a:p>
          <a:p>
            <a:pPr marL="514350" indent="-514350">
              <a:buFont typeface="+mj-lt"/>
              <a:buAutoNum type="arabicPeriod"/>
            </a:pPr>
            <a:r>
              <a:rPr lang="en-US" dirty="0"/>
              <a:t>Lay out tools</a:t>
            </a:r>
          </a:p>
          <a:p>
            <a:pPr marL="514350" indent="-514350">
              <a:buFont typeface="+mj-lt"/>
              <a:buAutoNum type="arabicPeriod"/>
            </a:pPr>
            <a:r>
              <a:rPr lang="en-US" dirty="0"/>
              <a:t>Open the wash station</a:t>
            </a:r>
          </a:p>
          <a:p>
            <a:pPr marL="514350" indent="-514350">
              <a:buFont typeface="+mj-lt"/>
              <a:buAutoNum type="arabicPeriod"/>
            </a:pPr>
            <a:r>
              <a:rPr lang="en-US" dirty="0"/>
              <a:t>Open the demo lid and remove the build plate</a:t>
            </a:r>
          </a:p>
          <a:p>
            <a:pPr marL="514350" indent="-514350">
              <a:buFont typeface="+mj-lt"/>
              <a:buAutoNum type="arabicPeriod"/>
            </a:pPr>
            <a:r>
              <a:rPr lang="en-US" dirty="0"/>
              <a:t>Remove the part from the plate</a:t>
            </a:r>
          </a:p>
          <a:p>
            <a:pPr marL="514350" indent="-514350">
              <a:buFont typeface="+mj-lt"/>
              <a:buAutoNum type="arabicPeriod"/>
            </a:pPr>
            <a:r>
              <a:rPr lang="en-US" dirty="0"/>
              <a:t>Place in wash station and rinse</a:t>
            </a:r>
          </a:p>
          <a:p>
            <a:pPr marL="514350" indent="-514350">
              <a:buFont typeface="+mj-lt"/>
              <a:buAutoNum type="arabicPeriod"/>
            </a:pPr>
            <a:r>
              <a:rPr lang="en-US" dirty="0"/>
              <a:t>Clean up</a:t>
            </a:r>
          </a:p>
          <a:p>
            <a:pPr marL="514350" indent="-514350">
              <a:buFont typeface="+mj-lt"/>
              <a:buAutoNum type="arabicPeriod"/>
            </a:pPr>
            <a:r>
              <a:rPr lang="en-US" dirty="0"/>
              <a:t>Remove gloves</a:t>
            </a:r>
          </a:p>
        </p:txBody>
      </p:sp>
      <p:sp>
        <p:nvSpPr>
          <p:cNvPr id="4" name="Slide Number Placeholder 3">
            <a:extLst>
              <a:ext uri="{FF2B5EF4-FFF2-40B4-BE49-F238E27FC236}">
                <a16:creationId xmlns:a16="http://schemas.microsoft.com/office/drawing/2014/main" id="{4B231751-F76B-4C29-BB03-0D80E4B56728}"/>
              </a:ext>
            </a:extLst>
          </p:cNvPr>
          <p:cNvSpPr>
            <a:spLocks noGrp="1"/>
          </p:cNvSpPr>
          <p:nvPr>
            <p:ph type="sldNum" sz="quarter" idx="12"/>
          </p:nvPr>
        </p:nvSpPr>
        <p:spPr/>
        <p:txBody>
          <a:bodyPr/>
          <a:lstStyle/>
          <a:p>
            <a:fld id="{59B4735B-6DE0-4565-A2C4-0A11AECFDCE6}" type="slidenum">
              <a:rPr lang="en-US" smtClean="0"/>
              <a:pPr/>
              <a:t>53</a:t>
            </a:fld>
            <a:endParaRPr lang="en-US" dirty="0"/>
          </a:p>
        </p:txBody>
      </p:sp>
    </p:spTree>
    <p:extLst>
      <p:ext uri="{BB962C8B-B14F-4D97-AF65-F5344CB8AC3E}">
        <p14:creationId xmlns:p14="http://schemas.microsoft.com/office/powerpoint/2010/main" val="9986775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err="1">
                <a:cs typeface="Calibri Light"/>
              </a:rPr>
              <a:t>Formlabs</a:t>
            </a:r>
            <a:r>
              <a:rPr lang="en-US">
                <a:cs typeface="Calibri Light"/>
              </a:rPr>
              <a:t> Basics Training</a:t>
            </a:r>
            <a:endParaRPr lang="en-US"/>
          </a:p>
        </p:txBody>
      </p:sp>
      <p:sp>
        <p:nvSpPr>
          <p:cNvPr id="3" name="Subtitle 2"/>
          <p:cNvSpPr>
            <a:spLocks noGrp="1"/>
          </p:cNvSpPr>
          <p:nvPr>
            <p:ph type="subTitle" idx="1"/>
          </p:nvPr>
        </p:nvSpPr>
        <p:spPr/>
        <p:txBody>
          <a:bodyPr vert="horz" lIns="68580" tIns="34290" rIns="68580" bIns="34290" rtlCol="0" anchor="t">
            <a:normAutofit/>
          </a:bodyPr>
          <a:lstStyle/>
          <a:p>
            <a:r>
              <a:rPr lang="en-US">
                <a:cs typeface="Calibri"/>
              </a:rPr>
              <a:t>Sam Bischel, make717 Innovation Center</a:t>
            </a:r>
          </a:p>
          <a:p>
            <a:endParaRPr lang="en-US">
              <a:cs typeface="Calibri"/>
            </a:endParaRPr>
          </a:p>
        </p:txBody>
      </p:sp>
    </p:spTree>
    <p:extLst>
      <p:ext uri="{BB962C8B-B14F-4D97-AF65-F5344CB8AC3E}">
        <p14:creationId xmlns:p14="http://schemas.microsoft.com/office/powerpoint/2010/main" val="1098572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3D352-CE50-4399-AD08-2CB6FCAEFE43}"/>
              </a:ext>
            </a:extLst>
          </p:cNvPr>
          <p:cNvSpPr>
            <a:spLocks noGrp="1"/>
          </p:cNvSpPr>
          <p:nvPr>
            <p:ph type="title"/>
          </p:nvPr>
        </p:nvSpPr>
        <p:spPr/>
        <p:txBody>
          <a:bodyPr/>
          <a:lstStyle/>
          <a:p>
            <a:r>
              <a:rPr lang="en-US">
                <a:cs typeface="Calibri Light"/>
              </a:rPr>
              <a:t>Safety</a:t>
            </a:r>
            <a:endParaRPr lang="en-US"/>
          </a:p>
        </p:txBody>
      </p:sp>
      <p:sp>
        <p:nvSpPr>
          <p:cNvPr id="5" name="Content Placeholder 4">
            <a:extLst>
              <a:ext uri="{FF2B5EF4-FFF2-40B4-BE49-F238E27FC236}">
                <a16:creationId xmlns:a16="http://schemas.microsoft.com/office/drawing/2014/main" id="{1441503A-73E3-4D4F-BEE8-1EA5F9B54362}"/>
              </a:ext>
            </a:extLst>
          </p:cNvPr>
          <p:cNvSpPr>
            <a:spLocks noGrp="1"/>
          </p:cNvSpPr>
          <p:nvPr>
            <p:ph idx="1"/>
          </p:nvPr>
        </p:nvSpPr>
        <p:spPr/>
        <p:txBody>
          <a:bodyPr vert="horz" lIns="68580" tIns="34290" rIns="68580" bIns="34290" rtlCol="0" anchor="t">
            <a:normAutofit/>
          </a:bodyPr>
          <a:lstStyle/>
          <a:p>
            <a:pPr>
              <a:spcBef>
                <a:spcPts val="0"/>
              </a:spcBef>
              <a:buFont typeface="Arial,Sans-Serif" panose="020B0604020202020204" pitchFamily="34" charset="0"/>
            </a:pPr>
            <a:r>
              <a:rPr lang="en-US">
                <a:cs typeface="Calibri"/>
              </a:rPr>
              <a:t>Please follow the list of contact numbers and if necessary, enter these numbers into your phone.</a:t>
            </a:r>
          </a:p>
          <a:p>
            <a:endParaRPr lang="en-US">
              <a:cs typeface="Calibri"/>
            </a:endParaRPr>
          </a:p>
          <a:p>
            <a:pPr>
              <a:buFont typeface="Arial,Sans-Serif" panose="020B0604020202020204" pitchFamily="34" charset="0"/>
            </a:pPr>
            <a:r>
              <a:rPr lang="en-US">
                <a:cs typeface="Calibri"/>
              </a:rPr>
              <a:t>Emergency- 911</a:t>
            </a:r>
          </a:p>
          <a:p>
            <a:pPr>
              <a:buFont typeface="Arial,Sans-Serif" panose="020B0604020202020204" pitchFamily="34" charset="0"/>
            </a:pPr>
            <a:r>
              <a:rPr lang="en-US">
                <a:cs typeface="Calibri"/>
              </a:rPr>
              <a:t>TSCT Security-(717)606‐1564</a:t>
            </a:r>
          </a:p>
          <a:p>
            <a:pPr>
              <a:buFont typeface="Arial,Sans-Serif" panose="020B0604020202020204" pitchFamily="34" charset="0"/>
            </a:pPr>
            <a:r>
              <a:rPr lang="en-US">
                <a:cs typeface="Calibri"/>
              </a:rPr>
              <a:t>PA State Police-(717)299‐7727</a:t>
            </a:r>
            <a:endParaRPr lang="en-US"/>
          </a:p>
        </p:txBody>
      </p:sp>
    </p:spTree>
    <p:extLst>
      <p:ext uri="{BB962C8B-B14F-4D97-AF65-F5344CB8AC3E}">
        <p14:creationId xmlns:p14="http://schemas.microsoft.com/office/powerpoint/2010/main" val="19930941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CC2E-20FE-43F7-AD31-16CC8CBF1E1B}"/>
              </a:ext>
            </a:extLst>
          </p:cNvPr>
          <p:cNvSpPr>
            <a:spLocks noGrp="1"/>
          </p:cNvSpPr>
          <p:nvPr>
            <p:ph type="title"/>
          </p:nvPr>
        </p:nvSpPr>
        <p:spPr/>
        <p:txBody>
          <a:bodyPr/>
          <a:lstStyle/>
          <a:p>
            <a:r>
              <a:rPr lang="en-US" dirty="0">
                <a:cs typeface="Calibri Light"/>
              </a:rPr>
              <a:t>Safety Continued</a:t>
            </a:r>
            <a:endParaRPr lang="en-US" dirty="0"/>
          </a:p>
        </p:txBody>
      </p:sp>
      <p:sp>
        <p:nvSpPr>
          <p:cNvPr id="3" name="Content Placeholder 2">
            <a:extLst>
              <a:ext uri="{FF2B5EF4-FFF2-40B4-BE49-F238E27FC236}">
                <a16:creationId xmlns:a16="http://schemas.microsoft.com/office/drawing/2014/main" id="{1883EAAA-EDD9-4C8D-9084-BA49AB5FF526}"/>
              </a:ext>
            </a:extLst>
          </p:cNvPr>
          <p:cNvSpPr>
            <a:spLocks noGrp="1"/>
          </p:cNvSpPr>
          <p:nvPr>
            <p:ph idx="1"/>
          </p:nvPr>
        </p:nvSpPr>
        <p:spPr/>
        <p:txBody>
          <a:bodyPr vert="horz" lIns="68580" tIns="34290" rIns="68580" bIns="34290" rtlCol="0" anchor="t">
            <a:normAutofit/>
          </a:bodyPr>
          <a:lstStyle/>
          <a:p>
            <a:pPr marL="0" indent="0">
              <a:buNone/>
            </a:pPr>
            <a:r>
              <a:rPr lang="en-US" dirty="0">
                <a:cs typeface="Calibri" panose="020F0502020204030204"/>
              </a:rPr>
              <a:t>As seen in your acrylate training, the resin, alcohol, and laser are all very dangerous in separate ways. Exercise extreme caution when using this machine. Misuse will not be tolerated as it is a danger to others around you.</a:t>
            </a:r>
          </a:p>
        </p:txBody>
      </p:sp>
    </p:spTree>
    <p:extLst>
      <p:ext uri="{BB962C8B-B14F-4D97-AF65-F5344CB8AC3E}">
        <p14:creationId xmlns:p14="http://schemas.microsoft.com/office/powerpoint/2010/main" val="2067857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924F1-97E3-4B1A-B90F-7D4E3893D4A9}"/>
              </a:ext>
            </a:extLst>
          </p:cNvPr>
          <p:cNvSpPr>
            <a:spLocks noGrp="1"/>
          </p:cNvSpPr>
          <p:nvPr>
            <p:ph type="title"/>
          </p:nvPr>
        </p:nvSpPr>
        <p:spPr/>
        <p:txBody>
          <a:bodyPr/>
          <a:lstStyle/>
          <a:p>
            <a:r>
              <a:rPr lang="en-US">
                <a:cs typeface="Calibri Light"/>
              </a:rPr>
              <a:t>Form 2 Printer</a:t>
            </a:r>
            <a:endParaRPr lang="en-US"/>
          </a:p>
        </p:txBody>
      </p:sp>
      <p:sp>
        <p:nvSpPr>
          <p:cNvPr id="3" name="Content Placeholder 2">
            <a:extLst>
              <a:ext uri="{FF2B5EF4-FFF2-40B4-BE49-F238E27FC236}">
                <a16:creationId xmlns:a16="http://schemas.microsoft.com/office/drawing/2014/main" id="{BFFB8926-82C9-486E-B470-A22A3961BA02}"/>
              </a:ext>
            </a:extLst>
          </p:cNvPr>
          <p:cNvSpPr>
            <a:spLocks noGrp="1"/>
          </p:cNvSpPr>
          <p:nvPr>
            <p:ph idx="1"/>
          </p:nvPr>
        </p:nvSpPr>
        <p:spPr/>
        <p:txBody>
          <a:bodyPr vert="horz" lIns="68580" tIns="34290" rIns="68580" bIns="34290" rtlCol="0" anchor="t">
            <a:normAutofit/>
          </a:bodyPr>
          <a:lstStyle/>
          <a:p>
            <a:pPr marL="0" indent="0">
              <a:buNone/>
            </a:pPr>
            <a:r>
              <a:rPr lang="en-US" dirty="0">
                <a:cs typeface="Calibri"/>
              </a:rPr>
              <a:t>Make 717 has one Formlabs Form 2 named </a:t>
            </a:r>
            <a:r>
              <a:rPr lang="en-US" b="1" i="1" dirty="0">
                <a:cs typeface="Calibri"/>
              </a:rPr>
              <a:t>Literate Seal</a:t>
            </a:r>
            <a:r>
              <a:rPr lang="en-US" dirty="0">
                <a:cs typeface="Calibri"/>
              </a:rPr>
              <a:t>. </a:t>
            </a:r>
          </a:p>
          <a:p>
            <a:pPr marL="0" indent="0">
              <a:buNone/>
            </a:pPr>
            <a:endParaRPr lang="en-US" dirty="0">
              <a:cs typeface="Calibri"/>
            </a:endParaRPr>
          </a:p>
          <a:p>
            <a:pPr marL="0" indent="0">
              <a:buNone/>
            </a:pPr>
            <a:endParaRPr lang="en-US" dirty="0">
              <a:cs typeface="Calibri"/>
            </a:endParaRPr>
          </a:p>
          <a:p>
            <a:pPr marL="0" indent="0">
              <a:buNone/>
            </a:pPr>
            <a:r>
              <a:rPr lang="en-US" dirty="0">
                <a:cs typeface="Calibri"/>
              </a:rPr>
              <a:t>The Form 2 has many features that other SLA printers in its class do not in order to make the machine safer. Please do not try to bypass these safety measures. They are there for your own benefit.</a:t>
            </a:r>
            <a:endParaRPr lang="en-US" dirty="0"/>
          </a:p>
          <a:p>
            <a:pPr marL="0" indent="0">
              <a:buNone/>
            </a:pPr>
            <a:endParaRPr lang="en-US" dirty="0">
              <a:cs typeface="Calibri"/>
            </a:endParaRPr>
          </a:p>
        </p:txBody>
      </p:sp>
      <p:pic>
        <p:nvPicPr>
          <p:cNvPr id="4" name="Picture 4">
            <a:extLst>
              <a:ext uri="{FF2B5EF4-FFF2-40B4-BE49-F238E27FC236}">
                <a16:creationId xmlns:a16="http://schemas.microsoft.com/office/drawing/2014/main" id="{CD75E67A-9888-453A-830F-3C4B04A49EF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7430" b="93257" l="31584" r="72901">
                        <a14:foregroundMark x1="60973" y1="17557" x2="39885" y2="17557"/>
                        <a14:foregroundMark x1="65744" y1="90712" x2="41603" y2="93257"/>
                        <a14:foregroundMark x1="41603" y1="93257" x2="60973" y2="90076"/>
                        <a14:foregroundMark x1="64027" y1="89567" x2="59733" y2="91858"/>
                        <a14:foregroundMark x1="65744" y1="88295" x2="60592" y2="92366"/>
                      </a14:backgroundRemoval>
                    </a14:imgEffect>
                  </a14:imgLayer>
                </a14:imgProps>
              </a:ext>
            </a:extLst>
          </a:blip>
          <a:srcRect l="26519" t="10494" r="21860"/>
          <a:stretch/>
        </p:blipFill>
        <p:spPr>
          <a:xfrm>
            <a:off x="7772400" y="1519237"/>
            <a:ext cx="1062051" cy="1381125"/>
          </a:xfrm>
          <a:prstGeom prst="rect">
            <a:avLst/>
          </a:prstGeom>
        </p:spPr>
      </p:pic>
      <p:pic>
        <p:nvPicPr>
          <p:cNvPr id="1028" name="Picture 4" descr="Open Book Clipart PNG Image | Transparent PNG Free Download on SeekPNG">
            <a:extLst>
              <a:ext uri="{FF2B5EF4-FFF2-40B4-BE49-F238E27FC236}">
                <a16:creationId xmlns:a16="http://schemas.microsoft.com/office/drawing/2014/main" id="{2BCEC3D0-BB2B-475B-8137-F71A978665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1062051"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Cross 4">
            <a:extLst>
              <a:ext uri="{FF2B5EF4-FFF2-40B4-BE49-F238E27FC236}">
                <a16:creationId xmlns:a16="http://schemas.microsoft.com/office/drawing/2014/main" id="{4BB50E79-3FBA-487A-B0C1-929C515C6E69}"/>
              </a:ext>
            </a:extLst>
          </p:cNvPr>
          <p:cNvSpPr/>
          <p:nvPr/>
        </p:nvSpPr>
        <p:spPr>
          <a:xfrm>
            <a:off x="5334000" y="1981200"/>
            <a:ext cx="457200" cy="457200"/>
          </a:xfrm>
          <a:prstGeom prst="plus">
            <a:avLst>
              <a:gd name="adj" fmla="val 415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ute seal cartoon Clipart | +1,566,198 clip arts">
            <a:extLst>
              <a:ext uri="{FF2B5EF4-FFF2-40B4-BE49-F238E27FC236}">
                <a16:creationId xmlns:a16="http://schemas.microsoft.com/office/drawing/2014/main" id="{5606B20F-CE10-41F6-A644-E3BB1EE2F5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1212" y="1752600"/>
            <a:ext cx="119653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2928DEF-BCC7-45EB-A883-DF55931B63BB}"/>
              </a:ext>
            </a:extLst>
          </p:cNvPr>
          <p:cNvGrpSpPr/>
          <p:nvPr/>
        </p:nvGrpSpPr>
        <p:grpSpPr>
          <a:xfrm>
            <a:off x="7162800" y="2057400"/>
            <a:ext cx="381000" cy="228600"/>
            <a:chOff x="7696200" y="1905000"/>
            <a:chExt cx="381000" cy="228600"/>
          </a:xfrm>
        </p:grpSpPr>
        <p:sp>
          <p:nvSpPr>
            <p:cNvPr id="6" name="Rectangle 5">
              <a:extLst>
                <a:ext uri="{FF2B5EF4-FFF2-40B4-BE49-F238E27FC236}">
                  <a16:creationId xmlns:a16="http://schemas.microsoft.com/office/drawing/2014/main" id="{BA6FAAFD-84A5-43DC-82F3-A2A52A90DF4D}"/>
                </a:ext>
              </a:extLst>
            </p:cNvPr>
            <p:cNvSpPr/>
            <p:nvPr/>
          </p:nvSpPr>
          <p:spPr>
            <a:xfrm>
              <a:off x="7696200" y="1905000"/>
              <a:ext cx="3810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E9D91B-AA82-445C-8C09-446819DDD665}"/>
                </a:ext>
              </a:extLst>
            </p:cNvPr>
            <p:cNvSpPr/>
            <p:nvPr/>
          </p:nvSpPr>
          <p:spPr>
            <a:xfrm>
              <a:off x="7696200" y="2057400"/>
              <a:ext cx="3810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0039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7006-B6FC-4135-8650-C1BD08EB643D}"/>
              </a:ext>
            </a:extLst>
          </p:cNvPr>
          <p:cNvSpPr>
            <a:spLocks noGrp="1"/>
          </p:cNvSpPr>
          <p:nvPr>
            <p:ph type="title"/>
          </p:nvPr>
        </p:nvSpPr>
        <p:spPr/>
        <p:txBody>
          <a:bodyPr/>
          <a:lstStyle/>
          <a:p>
            <a:r>
              <a:rPr lang="en-US">
                <a:cs typeface="Calibri Light"/>
              </a:rPr>
              <a:t>Preform Introduction</a:t>
            </a:r>
            <a:endParaRPr lang="en-US"/>
          </a:p>
        </p:txBody>
      </p:sp>
      <p:sp>
        <p:nvSpPr>
          <p:cNvPr id="3" name="Content Placeholder 2">
            <a:extLst>
              <a:ext uri="{FF2B5EF4-FFF2-40B4-BE49-F238E27FC236}">
                <a16:creationId xmlns:a16="http://schemas.microsoft.com/office/drawing/2014/main" id="{363FD686-56CE-4601-9723-6EA7CAF68D33}"/>
              </a:ext>
            </a:extLst>
          </p:cNvPr>
          <p:cNvSpPr>
            <a:spLocks noGrp="1"/>
          </p:cNvSpPr>
          <p:nvPr>
            <p:ph idx="1"/>
          </p:nvPr>
        </p:nvSpPr>
        <p:spPr/>
        <p:txBody>
          <a:bodyPr vert="horz" lIns="68580" tIns="34290" rIns="68580" bIns="34290" rtlCol="0" anchor="t">
            <a:normAutofit/>
          </a:bodyPr>
          <a:lstStyle/>
          <a:p>
            <a:pPr marL="0" indent="0">
              <a:buNone/>
            </a:pPr>
            <a:r>
              <a:rPr lang="en-US" dirty="0">
                <a:cs typeface="Calibri"/>
              </a:rPr>
              <a:t>Preform™ is the slicer used with the Form 2. While similar to slicers like Cura or Simplify 3d, it is not the same program. Preform™ is the only program that may be used with the Formlabs.</a:t>
            </a:r>
          </a:p>
        </p:txBody>
      </p:sp>
    </p:spTree>
    <p:extLst>
      <p:ext uri="{BB962C8B-B14F-4D97-AF65-F5344CB8AC3E}">
        <p14:creationId xmlns:p14="http://schemas.microsoft.com/office/powerpoint/2010/main" val="150417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B9F6-5BFD-4462-B2DB-5202CF75293A}"/>
              </a:ext>
            </a:extLst>
          </p:cNvPr>
          <p:cNvSpPr>
            <a:spLocks noGrp="1"/>
          </p:cNvSpPr>
          <p:nvPr>
            <p:ph type="title"/>
          </p:nvPr>
        </p:nvSpPr>
        <p:spPr/>
        <p:txBody>
          <a:bodyPr/>
          <a:lstStyle/>
          <a:p>
            <a:r>
              <a:rPr lang="en-US" dirty="0"/>
              <a:t>Make an Account</a:t>
            </a:r>
          </a:p>
        </p:txBody>
      </p:sp>
      <p:sp>
        <p:nvSpPr>
          <p:cNvPr id="3" name="Content Placeholder 2">
            <a:extLst>
              <a:ext uri="{FF2B5EF4-FFF2-40B4-BE49-F238E27FC236}">
                <a16:creationId xmlns:a16="http://schemas.microsoft.com/office/drawing/2014/main" id="{9790501E-C1A6-4200-9AAE-101FE8334568}"/>
              </a:ext>
            </a:extLst>
          </p:cNvPr>
          <p:cNvSpPr>
            <a:spLocks noGrp="1"/>
          </p:cNvSpPr>
          <p:nvPr>
            <p:ph idx="1"/>
          </p:nvPr>
        </p:nvSpPr>
        <p:spPr/>
        <p:txBody>
          <a:bodyPr/>
          <a:lstStyle/>
          <a:p>
            <a:r>
              <a:rPr lang="en-US" dirty="0">
                <a:hlinkClick r:id="rId2"/>
              </a:rPr>
              <a:t>https://formlabs.com/dashboard/</a:t>
            </a:r>
            <a:endParaRPr lang="en-US" dirty="0"/>
          </a:p>
          <a:p>
            <a:endParaRPr lang="en-US" dirty="0"/>
          </a:p>
        </p:txBody>
      </p:sp>
      <p:sp>
        <p:nvSpPr>
          <p:cNvPr id="4" name="Slide Number Placeholder 3">
            <a:extLst>
              <a:ext uri="{FF2B5EF4-FFF2-40B4-BE49-F238E27FC236}">
                <a16:creationId xmlns:a16="http://schemas.microsoft.com/office/drawing/2014/main" id="{6FA692EE-A18E-4C2D-831F-CCB415A8C30A}"/>
              </a:ext>
            </a:extLst>
          </p:cNvPr>
          <p:cNvSpPr>
            <a:spLocks noGrp="1"/>
          </p:cNvSpPr>
          <p:nvPr>
            <p:ph type="sldNum" sz="quarter" idx="12"/>
          </p:nvPr>
        </p:nvSpPr>
        <p:spPr/>
        <p:txBody>
          <a:bodyPr/>
          <a:lstStyle/>
          <a:p>
            <a:fld id="{59B4735B-6DE0-4565-A2C4-0A11AECFDCE6}" type="slidenum">
              <a:rPr lang="en-US" smtClean="0"/>
              <a:pPr/>
              <a:t>59</a:t>
            </a:fld>
            <a:endParaRPr lang="en-US" dirty="0"/>
          </a:p>
        </p:txBody>
      </p:sp>
      <p:grpSp>
        <p:nvGrpSpPr>
          <p:cNvPr id="10" name="Group 9">
            <a:extLst>
              <a:ext uri="{FF2B5EF4-FFF2-40B4-BE49-F238E27FC236}">
                <a16:creationId xmlns:a16="http://schemas.microsoft.com/office/drawing/2014/main" id="{F44183C6-3F7F-46DC-8157-6168C00D8867}"/>
              </a:ext>
            </a:extLst>
          </p:cNvPr>
          <p:cNvGrpSpPr/>
          <p:nvPr/>
        </p:nvGrpSpPr>
        <p:grpSpPr>
          <a:xfrm>
            <a:off x="457199" y="2133600"/>
            <a:ext cx="8425543" cy="3276600"/>
            <a:chOff x="457199" y="2133600"/>
            <a:chExt cx="8425543" cy="3276600"/>
          </a:xfrm>
        </p:grpSpPr>
        <p:pic>
          <p:nvPicPr>
            <p:cNvPr id="8" name="Picture 7">
              <a:extLst>
                <a:ext uri="{FF2B5EF4-FFF2-40B4-BE49-F238E27FC236}">
                  <a16:creationId xmlns:a16="http://schemas.microsoft.com/office/drawing/2014/main" id="{859DC494-8C3C-4D12-A46B-28933969DC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99" y="2133600"/>
              <a:ext cx="8425543" cy="3276600"/>
            </a:xfrm>
            <a:prstGeom prst="rect">
              <a:avLst/>
            </a:prstGeom>
          </p:spPr>
        </p:pic>
        <p:sp>
          <p:nvSpPr>
            <p:cNvPr id="9" name="Rectangle 8">
              <a:extLst>
                <a:ext uri="{FF2B5EF4-FFF2-40B4-BE49-F238E27FC236}">
                  <a16:creationId xmlns:a16="http://schemas.microsoft.com/office/drawing/2014/main" id="{0A5CE653-9538-472D-B799-1252797576B4}"/>
                </a:ext>
              </a:extLst>
            </p:cNvPr>
            <p:cNvSpPr/>
            <p:nvPr/>
          </p:nvSpPr>
          <p:spPr>
            <a:xfrm>
              <a:off x="5943600" y="3531834"/>
              <a:ext cx="990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9048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v Risk</a:t>
            </a:r>
          </a:p>
        </p:txBody>
      </p:sp>
      <p:sp>
        <p:nvSpPr>
          <p:cNvPr id="3" name="Content Placeholder 2"/>
          <p:cNvSpPr>
            <a:spLocks noGrp="1"/>
          </p:cNvSpPr>
          <p:nvPr>
            <p:ph idx="1"/>
          </p:nvPr>
        </p:nvSpPr>
        <p:spPr>
          <a:xfrm>
            <a:off x="457200" y="914400"/>
            <a:ext cx="8229600" cy="5562600"/>
          </a:xfrm>
        </p:spPr>
        <p:txBody>
          <a:bodyPr>
            <a:normAutofit fontScale="92500" lnSpcReduction="10000"/>
          </a:bodyPr>
          <a:lstStyle/>
          <a:p>
            <a:r>
              <a:rPr lang="en-US" sz="2400" dirty="0"/>
              <a:t>“Hazard” is all the things that could go wrong….</a:t>
            </a:r>
          </a:p>
          <a:p>
            <a:r>
              <a:rPr lang="en-US" sz="2400" dirty="0"/>
              <a:t>Risk is what is likely to go wrong</a:t>
            </a:r>
          </a:p>
          <a:p>
            <a:pPr lvl="1"/>
            <a:r>
              <a:rPr lang="en-US" sz="2000" dirty="0"/>
              <a:t>Severity, frequency, and probability are factors</a:t>
            </a:r>
          </a:p>
          <a:p>
            <a:r>
              <a:rPr lang="en-US" sz="2400" dirty="0"/>
              <a:t>Example:  Blow dryers + water</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400" dirty="0"/>
          </a:p>
          <a:p>
            <a:endParaRPr lang="en-US" sz="2400" dirty="0"/>
          </a:p>
          <a:p>
            <a:r>
              <a:rPr lang="en-US" sz="2400" b="1" dirty="0">
                <a:solidFill>
                  <a:srgbClr val="CC6600"/>
                </a:solidFill>
              </a:rPr>
              <a:t>There are significant potential hazards associated with the Formlabs, but in general the risks are low.</a:t>
            </a:r>
          </a:p>
          <a:p>
            <a:endParaRPr lang="en-US" sz="2800" dirty="0"/>
          </a:p>
        </p:txBody>
      </p:sp>
      <p:sp>
        <p:nvSpPr>
          <p:cNvPr id="4" name="Slide Number Placeholder 3"/>
          <p:cNvSpPr>
            <a:spLocks noGrp="1"/>
          </p:cNvSpPr>
          <p:nvPr>
            <p:ph type="sldNum" sz="quarter" idx="12"/>
          </p:nvPr>
        </p:nvSpPr>
        <p:spPr/>
        <p:txBody>
          <a:bodyPr/>
          <a:lstStyle/>
          <a:p>
            <a:fld id="{59B4735B-6DE0-4565-A2C4-0A11AECFDCE6}" type="slidenum">
              <a:rPr lang="en-US" smtClean="0"/>
              <a:pPr/>
              <a:t>6</a:t>
            </a:fld>
            <a:endParaRPr lang="en-US" dirty="0"/>
          </a:p>
        </p:txBody>
      </p:sp>
      <p:sp>
        <p:nvSpPr>
          <p:cNvPr id="1026" name="AutoShape 2" descr="Smiling Little Boy Drying His Hair With Blow Dryer After Taking.. Royalty  Free Cliparts, Vectors, And Stock Illustration. Image 144263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28" name="AutoShape 4" descr="Smiling Little Boy Drying His Hair With Blow Dryer After Taking.. Royalty  Free Cliparts, Vectors, And Stock Illustration. Image 144263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grpSp>
        <p:nvGrpSpPr>
          <p:cNvPr id="14" name="Group 13"/>
          <p:cNvGrpSpPr/>
          <p:nvPr/>
        </p:nvGrpSpPr>
        <p:grpSpPr>
          <a:xfrm>
            <a:off x="838200" y="2667000"/>
            <a:ext cx="2895600" cy="2502932"/>
            <a:chOff x="838200" y="3657600"/>
            <a:chExt cx="2895600" cy="2502932"/>
          </a:xfrm>
        </p:grpSpPr>
        <p:pic>
          <p:nvPicPr>
            <p:cNvPr id="1034" name="Picture 10" descr="Warning Labels | All In The Family of Adoption"/>
            <p:cNvPicPr>
              <a:picLocks noChangeAspect="1" noChangeArrowheads="1"/>
            </p:cNvPicPr>
            <p:nvPr/>
          </p:nvPicPr>
          <p:blipFill>
            <a:blip r:embed="rId2" cstate="print"/>
            <a:srcRect/>
            <a:stretch>
              <a:fillRect/>
            </a:stretch>
          </p:blipFill>
          <p:spPr bwMode="auto">
            <a:xfrm>
              <a:off x="838200" y="3657600"/>
              <a:ext cx="2895600" cy="1932813"/>
            </a:xfrm>
            <a:prstGeom prst="rect">
              <a:avLst/>
            </a:prstGeom>
            <a:noFill/>
          </p:spPr>
        </p:pic>
        <p:sp>
          <p:nvSpPr>
            <p:cNvPr id="10" name="TextBox 9"/>
            <p:cNvSpPr txBox="1"/>
            <p:nvPr/>
          </p:nvSpPr>
          <p:spPr>
            <a:xfrm>
              <a:off x="1295400" y="5791200"/>
              <a:ext cx="2005677" cy="369332"/>
            </a:xfrm>
            <a:prstGeom prst="rect">
              <a:avLst/>
            </a:prstGeom>
            <a:noFill/>
          </p:spPr>
          <p:txBody>
            <a:bodyPr wrap="none" rtlCol="0" anchor="b">
              <a:spAutoFit/>
            </a:bodyPr>
            <a:lstStyle/>
            <a:p>
              <a:r>
                <a:rPr lang="en-US" dirty="0">
                  <a:solidFill>
                    <a:srgbClr val="CC6600"/>
                  </a:solidFill>
                </a:rPr>
                <a:t>Hazard statement</a:t>
              </a:r>
            </a:p>
          </p:txBody>
        </p:sp>
      </p:grpSp>
      <p:grpSp>
        <p:nvGrpSpPr>
          <p:cNvPr id="13" name="Group 12"/>
          <p:cNvGrpSpPr/>
          <p:nvPr/>
        </p:nvGrpSpPr>
        <p:grpSpPr>
          <a:xfrm>
            <a:off x="4800600" y="2590800"/>
            <a:ext cx="3962400" cy="2579132"/>
            <a:chOff x="4572000" y="3581400"/>
            <a:chExt cx="3962400" cy="2579132"/>
          </a:xfrm>
        </p:grpSpPr>
        <p:pic>
          <p:nvPicPr>
            <p:cNvPr id="1030" name="Picture 6" descr="Smiling Little Boy Drying His Hair With Blow Dryer After Taking.. Royalty  Free Cliparts, Vectors, And Stock Illustration. Image 144263984."/>
            <p:cNvPicPr>
              <a:picLocks noChangeAspect="1" noChangeArrowheads="1"/>
            </p:cNvPicPr>
            <p:nvPr/>
          </p:nvPicPr>
          <p:blipFill>
            <a:blip r:embed="rId3" cstate="print"/>
            <a:srcRect/>
            <a:stretch>
              <a:fillRect/>
            </a:stretch>
          </p:blipFill>
          <p:spPr bwMode="auto">
            <a:xfrm>
              <a:off x="4572000" y="3657600"/>
              <a:ext cx="1752600" cy="1752600"/>
            </a:xfrm>
            <a:prstGeom prst="rect">
              <a:avLst/>
            </a:prstGeom>
            <a:noFill/>
          </p:spPr>
        </p:pic>
        <p:pic>
          <p:nvPicPr>
            <p:cNvPr id="1032" name="Picture 8" descr="Female Character Wrapped To Towel Singing In Bathroom In Hair.. Royalty  Free Cliparts, Vectors, And Stock Illustration. Image 143381919."/>
            <p:cNvPicPr>
              <a:picLocks noChangeAspect="1" noChangeArrowheads="1"/>
            </p:cNvPicPr>
            <p:nvPr/>
          </p:nvPicPr>
          <p:blipFill>
            <a:blip r:embed="rId4" cstate="print"/>
            <a:srcRect/>
            <a:stretch>
              <a:fillRect/>
            </a:stretch>
          </p:blipFill>
          <p:spPr bwMode="auto">
            <a:xfrm>
              <a:off x="6629400" y="3581400"/>
              <a:ext cx="1905000" cy="1905000"/>
            </a:xfrm>
            <a:prstGeom prst="rect">
              <a:avLst/>
            </a:prstGeom>
            <a:noFill/>
          </p:spPr>
        </p:pic>
        <p:sp>
          <p:nvSpPr>
            <p:cNvPr id="11" name="TextBox 10"/>
            <p:cNvSpPr txBox="1"/>
            <p:nvPr/>
          </p:nvSpPr>
          <p:spPr>
            <a:xfrm>
              <a:off x="4898980" y="5791200"/>
              <a:ext cx="1120820" cy="369332"/>
            </a:xfrm>
            <a:prstGeom prst="rect">
              <a:avLst/>
            </a:prstGeom>
            <a:noFill/>
          </p:spPr>
          <p:txBody>
            <a:bodyPr wrap="none" rtlCol="0" anchor="b">
              <a:spAutoFit/>
            </a:bodyPr>
            <a:lstStyle/>
            <a:p>
              <a:r>
                <a:rPr lang="en-US" dirty="0">
                  <a:solidFill>
                    <a:srgbClr val="CC6600"/>
                  </a:solidFill>
                </a:rPr>
                <a:t>Low Risk</a:t>
              </a:r>
            </a:p>
          </p:txBody>
        </p:sp>
        <p:sp>
          <p:nvSpPr>
            <p:cNvPr id="12" name="TextBox 11"/>
            <p:cNvSpPr txBox="1"/>
            <p:nvPr/>
          </p:nvSpPr>
          <p:spPr>
            <a:xfrm>
              <a:off x="6981284" y="5791200"/>
              <a:ext cx="1172116" cy="369332"/>
            </a:xfrm>
            <a:prstGeom prst="rect">
              <a:avLst/>
            </a:prstGeom>
            <a:noFill/>
          </p:spPr>
          <p:txBody>
            <a:bodyPr wrap="none" rtlCol="0" anchor="b">
              <a:spAutoFit/>
            </a:bodyPr>
            <a:lstStyle/>
            <a:p>
              <a:r>
                <a:rPr lang="en-US" dirty="0">
                  <a:solidFill>
                    <a:srgbClr val="CC6600"/>
                  </a:solidFill>
                </a:rPr>
                <a:t>High Risk</a:t>
              </a:r>
            </a:p>
          </p:txBody>
        </p:sp>
      </p:grpSp>
    </p:spTree>
  </p:cSld>
  <p:clrMapOvr>
    <a:masterClrMapping/>
  </p:clrMapOvr>
  <p:transition>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21F9-6E23-4B9D-A7C7-F3B8850EB338}"/>
              </a:ext>
            </a:extLst>
          </p:cNvPr>
          <p:cNvSpPr>
            <a:spLocks noGrp="1"/>
          </p:cNvSpPr>
          <p:nvPr>
            <p:ph type="title"/>
          </p:nvPr>
        </p:nvSpPr>
        <p:spPr/>
        <p:txBody>
          <a:bodyPr/>
          <a:lstStyle/>
          <a:p>
            <a:r>
              <a:rPr lang="en-US" dirty="0">
                <a:cs typeface="Calibri Light"/>
              </a:rPr>
              <a:t>Preform™</a:t>
            </a:r>
            <a:endParaRPr lang="en-US" dirty="0"/>
          </a:p>
        </p:txBody>
      </p:sp>
      <p:pic>
        <p:nvPicPr>
          <p:cNvPr id="5" name="Content Placeholder 4">
            <a:extLst>
              <a:ext uri="{FF2B5EF4-FFF2-40B4-BE49-F238E27FC236}">
                <a16:creationId xmlns:a16="http://schemas.microsoft.com/office/drawing/2014/main" id="{3DA2A154-F56F-49B2-9348-F73CC7964E9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3259" y="2367261"/>
            <a:ext cx="6515100" cy="3495080"/>
          </a:xfrm>
        </p:spPr>
      </p:pic>
      <p:sp>
        <p:nvSpPr>
          <p:cNvPr id="6" name="TextBox 5">
            <a:extLst>
              <a:ext uri="{FF2B5EF4-FFF2-40B4-BE49-F238E27FC236}">
                <a16:creationId xmlns:a16="http://schemas.microsoft.com/office/drawing/2014/main" id="{5BA535E4-7BD9-4FCC-BB14-484452B50B5F}"/>
              </a:ext>
            </a:extLst>
          </p:cNvPr>
          <p:cNvSpPr txBox="1"/>
          <p:nvPr/>
        </p:nvSpPr>
        <p:spPr>
          <a:xfrm>
            <a:off x="5279231" y="931858"/>
            <a:ext cx="3461146" cy="1131079"/>
          </a:xfrm>
          <a:prstGeom prst="rect">
            <a:avLst/>
          </a:prstGeom>
          <a:noFill/>
        </p:spPr>
        <p:txBody>
          <a:bodyPr wrap="square" rtlCol="0">
            <a:spAutoFit/>
          </a:bodyPr>
          <a:lstStyle/>
          <a:p>
            <a:r>
              <a:rPr lang="en-US" sz="1350" dirty="0"/>
              <a:t>Select the printer here, our printer is named Literate Seal, you will have to be on our network to see it on the list. If you are using Preform from home, you can save a .form file to open it at make717</a:t>
            </a:r>
          </a:p>
        </p:txBody>
      </p:sp>
      <p:grpSp>
        <p:nvGrpSpPr>
          <p:cNvPr id="16" name="Group 15">
            <a:extLst>
              <a:ext uri="{FF2B5EF4-FFF2-40B4-BE49-F238E27FC236}">
                <a16:creationId xmlns:a16="http://schemas.microsoft.com/office/drawing/2014/main" id="{EC8F14F3-4EC1-44D1-8AD1-0963814C6293}"/>
              </a:ext>
            </a:extLst>
          </p:cNvPr>
          <p:cNvGrpSpPr/>
          <p:nvPr/>
        </p:nvGrpSpPr>
        <p:grpSpPr>
          <a:xfrm>
            <a:off x="3836194" y="1075135"/>
            <a:ext cx="1285876" cy="2353865"/>
            <a:chOff x="6048375" y="519113"/>
            <a:chExt cx="1714501" cy="3138487"/>
          </a:xfrm>
        </p:grpSpPr>
        <p:cxnSp>
          <p:nvCxnSpPr>
            <p:cNvPr id="10" name="Straight Arrow Connector 9">
              <a:extLst>
                <a:ext uri="{FF2B5EF4-FFF2-40B4-BE49-F238E27FC236}">
                  <a16:creationId xmlns:a16="http://schemas.microsoft.com/office/drawing/2014/main" id="{E443A18B-BF23-402F-BD95-59467C0AC467}"/>
                </a:ext>
              </a:extLst>
            </p:cNvPr>
            <p:cNvCxnSpPr>
              <a:cxnSpLocks/>
            </p:cNvCxnSpPr>
            <p:nvPr/>
          </p:nvCxnSpPr>
          <p:spPr>
            <a:xfrm flipH="1">
              <a:off x="6048375" y="981075"/>
              <a:ext cx="1714501" cy="26765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D7E3302-12BD-4E8D-B77E-C93122A51C71}"/>
                </a:ext>
              </a:extLst>
            </p:cNvPr>
            <p:cNvCxnSpPr/>
            <p:nvPr/>
          </p:nvCxnSpPr>
          <p:spPr>
            <a:xfrm>
              <a:off x="7762875" y="519113"/>
              <a:ext cx="0" cy="1138237"/>
            </a:xfrm>
            <a:prstGeom prst="line">
              <a:avLst/>
            </a:prstGeom>
            <a:ln w="762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2477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21F9-6E23-4B9D-A7C7-F3B8850EB338}"/>
              </a:ext>
            </a:extLst>
          </p:cNvPr>
          <p:cNvSpPr>
            <a:spLocks noGrp="1"/>
          </p:cNvSpPr>
          <p:nvPr>
            <p:ph type="title"/>
          </p:nvPr>
        </p:nvSpPr>
        <p:spPr/>
        <p:txBody>
          <a:bodyPr/>
          <a:lstStyle/>
          <a:p>
            <a:r>
              <a:rPr lang="en-US">
                <a:cs typeface="Calibri Light"/>
              </a:rPr>
              <a:t>Preform</a:t>
            </a:r>
            <a:endParaRPr lang="en-US"/>
          </a:p>
        </p:txBody>
      </p:sp>
      <p:pic>
        <p:nvPicPr>
          <p:cNvPr id="5" name="Content Placeholder 4">
            <a:extLst>
              <a:ext uri="{FF2B5EF4-FFF2-40B4-BE49-F238E27FC236}">
                <a16:creationId xmlns:a16="http://schemas.microsoft.com/office/drawing/2014/main" id="{3DA2A154-F56F-49B2-9348-F73CC7964E9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3259" y="2367261"/>
            <a:ext cx="6515100" cy="3495080"/>
          </a:xfrm>
        </p:spPr>
      </p:pic>
      <p:sp>
        <p:nvSpPr>
          <p:cNvPr id="6" name="TextBox 5">
            <a:extLst>
              <a:ext uri="{FF2B5EF4-FFF2-40B4-BE49-F238E27FC236}">
                <a16:creationId xmlns:a16="http://schemas.microsoft.com/office/drawing/2014/main" id="{5BA535E4-7BD9-4FCC-BB14-484452B50B5F}"/>
              </a:ext>
            </a:extLst>
          </p:cNvPr>
          <p:cNvSpPr txBox="1"/>
          <p:nvPr/>
        </p:nvSpPr>
        <p:spPr>
          <a:xfrm>
            <a:off x="5525690" y="892253"/>
            <a:ext cx="3178970" cy="1754326"/>
          </a:xfrm>
          <a:prstGeom prst="rect">
            <a:avLst/>
          </a:prstGeom>
          <a:noFill/>
        </p:spPr>
        <p:txBody>
          <a:bodyPr wrap="square" rtlCol="0">
            <a:spAutoFit/>
          </a:bodyPr>
          <a:lstStyle/>
          <a:p>
            <a:r>
              <a:rPr lang="en-US" sz="1350" dirty="0"/>
              <a:t>You will also have to pick which resin you have. MAKE SURE YOU SELECT THE CORRECT VERSION AS WELL. The printer will not print like a traditional FDM printer and use whatever it has in it because each resin and version need to be cured differently.</a:t>
            </a:r>
          </a:p>
        </p:txBody>
      </p:sp>
      <p:cxnSp>
        <p:nvCxnSpPr>
          <p:cNvPr id="10" name="Straight Arrow Connector 9">
            <a:extLst>
              <a:ext uri="{FF2B5EF4-FFF2-40B4-BE49-F238E27FC236}">
                <a16:creationId xmlns:a16="http://schemas.microsoft.com/office/drawing/2014/main" id="{E443A18B-BF23-402F-BD95-59467C0AC467}"/>
              </a:ext>
            </a:extLst>
          </p:cNvPr>
          <p:cNvCxnSpPr>
            <a:cxnSpLocks/>
          </p:cNvCxnSpPr>
          <p:nvPr/>
        </p:nvCxnSpPr>
        <p:spPr>
          <a:xfrm flipH="1">
            <a:off x="4793455" y="1585913"/>
            <a:ext cx="664370" cy="25788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D7E3302-12BD-4E8D-B77E-C93122A51C71}"/>
              </a:ext>
            </a:extLst>
          </p:cNvPr>
          <p:cNvCxnSpPr>
            <a:cxnSpLocks/>
          </p:cNvCxnSpPr>
          <p:nvPr/>
        </p:nvCxnSpPr>
        <p:spPr>
          <a:xfrm>
            <a:off x="5457825" y="1257300"/>
            <a:ext cx="0" cy="85367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7444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D0AFD-D63A-4256-B0AD-EA135428BC40}"/>
              </a:ext>
            </a:extLst>
          </p:cNvPr>
          <p:cNvSpPr>
            <a:spLocks noGrp="1"/>
          </p:cNvSpPr>
          <p:nvPr>
            <p:ph type="title"/>
          </p:nvPr>
        </p:nvSpPr>
        <p:spPr/>
        <p:txBody>
          <a:bodyPr/>
          <a:lstStyle/>
          <a:p>
            <a:r>
              <a:rPr lang="en-US" dirty="0"/>
              <a:t>Preform</a:t>
            </a:r>
          </a:p>
        </p:txBody>
      </p:sp>
      <p:pic>
        <p:nvPicPr>
          <p:cNvPr id="5" name="Content Placeholder 4">
            <a:extLst>
              <a:ext uri="{FF2B5EF4-FFF2-40B4-BE49-F238E27FC236}">
                <a16:creationId xmlns:a16="http://schemas.microsoft.com/office/drawing/2014/main" id="{5218EF66-E151-4970-8352-D921BF229A1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3259" y="2403872"/>
            <a:ext cx="6515100" cy="3495080"/>
          </a:xfrm>
        </p:spPr>
      </p:pic>
      <p:sp>
        <p:nvSpPr>
          <p:cNvPr id="4" name="TextBox 3">
            <a:extLst>
              <a:ext uri="{FF2B5EF4-FFF2-40B4-BE49-F238E27FC236}">
                <a16:creationId xmlns:a16="http://schemas.microsoft.com/office/drawing/2014/main" id="{C21B3E7F-E9BF-4246-8C89-CC7900ABFF46}"/>
              </a:ext>
            </a:extLst>
          </p:cNvPr>
          <p:cNvSpPr txBox="1"/>
          <p:nvPr/>
        </p:nvSpPr>
        <p:spPr>
          <a:xfrm>
            <a:off x="5915025" y="1142286"/>
            <a:ext cx="2543175" cy="923330"/>
          </a:xfrm>
          <a:prstGeom prst="rect">
            <a:avLst/>
          </a:prstGeom>
          <a:noFill/>
        </p:spPr>
        <p:txBody>
          <a:bodyPr wrap="square" rtlCol="0">
            <a:spAutoFit/>
          </a:bodyPr>
          <a:lstStyle/>
          <a:p>
            <a:r>
              <a:rPr lang="en-US" sz="1350" dirty="0"/>
              <a:t>Your workspace should look like this. You can always edit the resin and layer settings in the printer menu.</a:t>
            </a:r>
          </a:p>
        </p:txBody>
      </p:sp>
      <p:cxnSp>
        <p:nvCxnSpPr>
          <p:cNvPr id="6" name="Straight Arrow Connector 5">
            <a:extLst>
              <a:ext uri="{FF2B5EF4-FFF2-40B4-BE49-F238E27FC236}">
                <a16:creationId xmlns:a16="http://schemas.microsoft.com/office/drawing/2014/main" id="{E782FEF3-C4F1-4922-8CB0-4B1CF6DF172C}"/>
              </a:ext>
            </a:extLst>
          </p:cNvPr>
          <p:cNvCxnSpPr>
            <a:cxnSpLocks/>
          </p:cNvCxnSpPr>
          <p:nvPr/>
        </p:nvCxnSpPr>
        <p:spPr>
          <a:xfrm flipH="1">
            <a:off x="5157788" y="1593057"/>
            <a:ext cx="664370" cy="25788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433C375-F6BD-409D-BBFD-C28D2D8215B7}"/>
              </a:ext>
            </a:extLst>
          </p:cNvPr>
          <p:cNvCxnSpPr>
            <a:cxnSpLocks/>
          </p:cNvCxnSpPr>
          <p:nvPr/>
        </p:nvCxnSpPr>
        <p:spPr>
          <a:xfrm>
            <a:off x="5822156" y="1246585"/>
            <a:ext cx="0" cy="85367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105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F2C5-3D3F-44AC-A06C-87093E305DC6}"/>
              </a:ext>
            </a:extLst>
          </p:cNvPr>
          <p:cNvSpPr>
            <a:spLocks noGrp="1"/>
          </p:cNvSpPr>
          <p:nvPr>
            <p:ph type="title"/>
          </p:nvPr>
        </p:nvSpPr>
        <p:spPr/>
        <p:txBody>
          <a:bodyPr/>
          <a:lstStyle/>
          <a:p>
            <a:r>
              <a:rPr lang="en-US" dirty="0"/>
              <a:t>Preform</a:t>
            </a:r>
          </a:p>
        </p:txBody>
      </p:sp>
      <p:pic>
        <p:nvPicPr>
          <p:cNvPr id="5" name="Content Placeholder 4">
            <a:extLst>
              <a:ext uri="{FF2B5EF4-FFF2-40B4-BE49-F238E27FC236}">
                <a16:creationId xmlns:a16="http://schemas.microsoft.com/office/drawing/2014/main" id="{ED90DE38-EF92-494A-8BB8-36931E5969E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3259" y="2367261"/>
            <a:ext cx="6515100" cy="3495080"/>
          </a:xfrm>
        </p:spPr>
      </p:pic>
      <p:sp>
        <p:nvSpPr>
          <p:cNvPr id="4" name="TextBox 3">
            <a:extLst>
              <a:ext uri="{FF2B5EF4-FFF2-40B4-BE49-F238E27FC236}">
                <a16:creationId xmlns:a16="http://schemas.microsoft.com/office/drawing/2014/main" id="{6B5DD2A8-AA34-456B-BF2F-F482B0D124AA}"/>
              </a:ext>
            </a:extLst>
          </p:cNvPr>
          <p:cNvSpPr txBox="1"/>
          <p:nvPr/>
        </p:nvSpPr>
        <p:spPr>
          <a:xfrm>
            <a:off x="5915025" y="1142286"/>
            <a:ext cx="2543175" cy="507831"/>
          </a:xfrm>
          <a:prstGeom prst="rect">
            <a:avLst/>
          </a:prstGeom>
          <a:noFill/>
        </p:spPr>
        <p:txBody>
          <a:bodyPr wrap="square" rtlCol="0">
            <a:spAutoFit/>
          </a:bodyPr>
          <a:lstStyle/>
          <a:p>
            <a:r>
              <a:rPr lang="en-US" sz="1350" dirty="0"/>
              <a:t>Open a file using the File, open option or Ctrl-O</a:t>
            </a:r>
          </a:p>
        </p:txBody>
      </p:sp>
      <p:cxnSp>
        <p:nvCxnSpPr>
          <p:cNvPr id="6" name="Straight Arrow Connector 5">
            <a:extLst>
              <a:ext uri="{FF2B5EF4-FFF2-40B4-BE49-F238E27FC236}">
                <a16:creationId xmlns:a16="http://schemas.microsoft.com/office/drawing/2014/main" id="{3DDD8E40-05A9-49F0-9067-5FD5859787C1}"/>
              </a:ext>
            </a:extLst>
          </p:cNvPr>
          <p:cNvCxnSpPr>
            <a:cxnSpLocks/>
          </p:cNvCxnSpPr>
          <p:nvPr/>
        </p:nvCxnSpPr>
        <p:spPr>
          <a:xfrm flipH="1">
            <a:off x="1525191" y="1593057"/>
            <a:ext cx="4296968" cy="94654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FF73C4-4CAD-48BF-95DE-05F6A8424B0A}"/>
              </a:ext>
            </a:extLst>
          </p:cNvPr>
          <p:cNvCxnSpPr>
            <a:cxnSpLocks/>
          </p:cNvCxnSpPr>
          <p:nvPr/>
        </p:nvCxnSpPr>
        <p:spPr>
          <a:xfrm>
            <a:off x="5822156" y="1246585"/>
            <a:ext cx="0" cy="85367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7892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F2C5-3D3F-44AC-A06C-87093E305DC6}"/>
              </a:ext>
            </a:extLst>
          </p:cNvPr>
          <p:cNvSpPr>
            <a:spLocks noGrp="1"/>
          </p:cNvSpPr>
          <p:nvPr>
            <p:ph type="title"/>
          </p:nvPr>
        </p:nvSpPr>
        <p:spPr/>
        <p:txBody>
          <a:bodyPr/>
          <a:lstStyle/>
          <a:p>
            <a:r>
              <a:rPr lang="en-US" dirty="0"/>
              <a:t>Preform</a:t>
            </a:r>
          </a:p>
        </p:txBody>
      </p:sp>
      <p:pic>
        <p:nvPicPr>
          <p:cNvPr id="5" name="Content Placeholder 4">
            <a:extLst>
              <a:ext uri="{FF2B5EF4-FFF2-40B4-BE49-F238E27FC236}">
                <a16:creationId xmlns:a16="http://schemas.microsoft.com/office/drawing/2014/main" id="{ED90DE38-EF92-494A-8BB8-36931E5969E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3259" y="2367261"/>
            <a:ext cx="6515100" cy="3495080"/>
          </a:xfrm>
        </p:spPr>
      </p:pic>
      <p:sp>
        <p:nvSpPr>
          <p:cNvPr id="4" name="TextBox 3">
            <a:extLst>
              <a:ext uri="{FF2B5EF4-FFF2-40B4-BE49-F238E27FC236}">
                <a16:creationId xmlns:a16="http://schemas.microsoft.com/office/drawing/2014/main" id="{6B5DD2A8-AA34-456B-BF2F-F482B0D124AA}"/>
              </a:ext>
            </a:extLst>
          </p:cNvPr>
          <p:cNvSpPr txBox="1"/>
          <p:nvPr/>
        </p:nvSpPr>
        <p:spPr>
          <a:xfrm>
            <a:off x="2549724" y="1051516"/>
            <a:ext cx="3356372" cy="1223412"/>
          </a:xfrm>
          <a:prstGeom prst="rect">
            <a:avLst/>
          </a:prstGeom>
          <a:noFill/>
        </p:spPr>
        <p:txBody>
          <a:bodyPr wrap="square" rtlCol="0">
            <a:spAutoFit/>
          </a:bodyPr>
          <a:lstStyle/>
          <a:p>
            <a:r>
              <a:rPr lang="en-US" sz="1050" dirty="0"/>
              <a:t>Right away, you will see there are warning with the imported model, These warnings can be ignored at your own risk but are important to be acknowledge before sending the job to the printer. Any error shown in red should be considered aa risk to the print and the printer if nowt fixed. Fix any errors in red if one comes up.</a:t>
            </a:r>
          </a:p>
        </p:txBody>
      </p:sp>
      <p:cxnSp>
        <p:nvCxnSpPr>
          <p:cNvPr id="6" name="Straight Arrow Connector 5">
            <a:extLst>
              <a:ext uri="{FF2B5EF4-FFF2-40B4-BE49-F238E27FC236}">
                <a16:creationId xmlns:a16="http://schemas.microsoft.com/office/drawing/2014/main" id="{3DDD8E40-05A9-49F0-9067-5FD5859787C1}"/>
              </a:ext>
            </a:extLst>
          </p:cNvPr>
          <p:cNvCxnSpPr>
            <a:cxnSpLocks/>
          </p:cNvCxnSpPr>
          <p:nvPr/>
        </p:nvCxnSpPr>
        <p:spPr>
          <a:xfrm>
            <a:off x="5822159" y="1593057"/>
            <a:ext cx="1060845" cy="19466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FF73C4-4CAD-48BF-95DE-05F6A8424B0A}"/>
              </a:ext>
            </a:extLst>
          </p:cNvPr>
          <p:cNvCxnSpPr>
            <a:cxnSpLocks/>
          </p:cNvCxnSpPr>
          <p:nvPr/>
        </p:nvCxnSpPr>
        <p:spPr>
          <a:xfrm>
            <a:off x="5822156" y="1246585"/>
            <a:ext cx="0" cy="85367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3181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52890-1AA2-4CCA-A356-C54C2538A76B}"/>
              </a:ext>
            </a:extLst>
          </p:cNvPr>
          <p:cNvSpPr>
            <a:spLocks noGrp="1"/>
          </p:cNvSpPr>
          <p:nvPr>
            <p:ph type="title"/>
          </p:nvPr>
        </p:nvSpPr>
        <p:spPr/>
        <p:txBody>
          <a:bodyPr/>
          <a:lstStyle/>
          <a:p>
            <a:r>
              <a:rPr lang="en-US" dirty="0"/>
              <a:t>Preform</a:t>
            </a:r>
          </a:p>
        </p:txBody>
      </p:sp>
      <p:pic>
        <p:nvPicPr>
          <p:cNvPr id="5" name="Content Placeholder 4">
            <a:extLst>
              <a:ext uri="{FF2B5EF4-FFF2-40B4-BE49-F238E27FC236}">
                <a16:creationId xmlns:a16="http://schemas.microsoft.com/office/drawing/2014/main" id="{18EAD946-EFF9-4B86-98AA-9B385728995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3259" y="2367261"/>
            <a:ext cx="6515100" cy="3495080"/>
          </a:xfrm>
        </p:spPr>
      </p:pic>
      <p:sp>
        <p:nvSpPr>
          <p:cNvPr id="7" name="TextBox 6">
            <a:extLst>
              <a:ext uri="{FF2B5EF4-FFF2-40B4-BE49-F238E27FC236}">
                <a16:creationId xmlns:a16="http://schemas.microsoft.com/office/drawing/2014/main" id="{EB777DCF-D593-4475-9E9D-33CAAE7E76EE}"/>
              </a:ext>
            </a:extLst>
          </p:cNvPr>
          <p:cNvSpPr txBox="1"/>
          <p:nvPr/>
        </p:nvSpPr>
        <p:spPr>
          <a:xfrm>
            <a:off x="4570809" y="1004835"/>
            <a:ext cx="2543175" cy="1131079"/>
          </a:xfrm>
          <a:prstGeom prst="rect">
            <a:avLst/>
          </a:prstGeom>
          <a:noFill/>
        </p:spPr>
        <p:txBody>
          <a:bodyPr wrap="square" rtlCol="0">
            <a:spAutoFit/>
          </a:bodyPr>
          <a:lstStyle/>
          <a:p>
            <a:r>
              <a:rPr lang="en-US" sz="1350" dirty="0"/>
              <a:t>Scaling menu works the same as in Cura or Simplify 3d. All scaling is done at a </a:t>
            </a:r>
            <a:r>
              <a:rPr lang="en-US" sz="1350" b="1" u="sng" dirty="0"/>
              <a:t>1.0%</a:t>
            </a:r>
            <a:r>
              <a:rPr lang="en-US" sz="1350" dirty="0"/>
              <a:t> basis. Scaling to 100 will result in a </a:t>
            </a:r>
            <a:r>
              <a:rPr lang="en-US" sz="1350" b="1" u="sng" dirty="0"/>
              <a:t>100</a:t>
            </a:r>
            <a:r>
              <a:rPr lang="en-US" sz="1350" dirty="0"/>
              <a:t> times larger part.</a:t>
            </a:r>
          </a:p>
        </p:txBody>
      </p:sp>
      <p:cxnSp>
        <p:nvCxnSpPr>
          <p:cNvPr id="8" name="Straight Arrow Connector 7">
            <a:extLst>
              <a:ext uri="{FF2B5EF4-FFF2-40B4-BE49-F238E27FC236}">
                <a16:creationId xmlns:a16="http://schemas.microsoft.com/office/drawing/2014/main" id="{C3048EBA-5139-49DD-BB16-AB6AA074F2A5}"/>
              </a:ext>
            </a:extLst>
          </p:cNvPr>
          <p:cNvCxnSpPr>
            <a:cxnSpLocks/>
          </p:cNvCxnSpPr>
          <p:nvPr/>
        </p:nvCxnSpPr>
        <p:spPr>
          <a:xfrm flipH="1">
            <a:off x="2589610" y="1582340"/>
            <a:ext cx="1889524" cy="11215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931FD27-2F54-4EA9-8A30-13752C7FC638}"/>
              </a:ext>
            </a:extLst>
          </p:cNvPr>
          <p:cNvCxnSpPr>
            <a:cxnSpLocks/>
          </p:cNvCxnSpPr>
          <p:nvPr/>
        </p:nvCxnSpPr>
        <p:spPr>
          <a:xfrm>
            <a:off x="4479131" y="1235869"/>
            <a:ext cx="0" cy="85367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9309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D7A1-C7B2-4747-A400-B3BEC45C14E9}"/>
              </a:ext>
            </a:extLst>
          </p:cNvPr>
          <p:cNvSpPr>
            <a:spLocks noGrp="1"/>
          </p:cNvSpPr>
          <p:nvPr>
            <p:ph type="title"/>
          </p:nvPr>
        </p:nvSpPr>
        <p:spPr/>
        <p:txBody>
          <a:bodyPr/>
          <a:lstStyle/>
          <a:p>
            <a:r>
              <a:rPr lang="en-US" dirty="0"/>
              <a:t>Preform</a:t>
            </a:r>
          </a:p>
        </p:txBody>
      </p:sp>
      <p:pic>
        <p:nvPicPr>
          <p:cNvPr id="5" name="Content Placeholder 4">
            <a:extLst>
              <a:ext uri="{FF2B5EF4-FFF2-40B4-BE49-F238E27FC236}">
                <a16:creationId xmlns:a16="http://schemas.microsoft.com/office/drawing/2014/main" id="{4F306A17-BD27-48FC-939F-61A480A4629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3259" y="2367261"/>
            <a:ext cx="6515100" cy="3495080"/>
          </a:xfrm>
        </p:spPr>
      </p:pic>
      <p:sp>
        <p:nvSpPr>
          <p:cNvPr id="4" name="TextBox 3">
            <a:extLst>
              <a:ext uri="{FF2B5EF4-FFF2-40B4-BE49-F238E27FC236}">
                <a16:creationId xmlns:a16="http://schemas.microsoft.com/office/drawing/2014/main" id="{A27793BF-2870-4C6F-904B-42B77D419A12}"/>
              </a:ext>
            </a:extLst>
          </p:cNvPr>
          <p:cNvSpPr txBox="1"/>
          <p:nvPr/>
        </p:nvSpPr>
        <p:spPr>
          <a:xfrm>
            <a:off x="5135164" y="1206579"/>
            <a:ext cx="3337318" cy="923330"/>
          </a:xfrm>
          <a:prstGeom prst="rect">
            <a:avLst/>
          </a:prstGeom>
          <a:noFill/>
        </p:spPr>
        <p:txBody>
          <a:bodyPr wrap="square" rtlCol="0">
            <a:spAutoFit/>
          </a:bodyPr>
          <a:lstStyle/>
          <a:p>
            <a:r>
              <a:rPr lang="en-US" sz="1350" dirty="0"/>
              <a:t>Clicking Auto orient all is the best solution to most of the errors thrown by Preform. This may not look like the best orientation but will eliminate wear on the machine.</a:t>
            </a:r>
          </a:p>
        </p:txBody>
      </p:sp>
      <p:cxnSp>
        <p:nvCxnSpPr>
          <p:cNvPr id="6" name="Straight Arrow Connector 5">
            <a:extLst>
              <a:ext uri="{FF2B5EF4-FFF2-40B4-BE49-F238E27FC236}">
                <a16:creationId xmlns:a16="http://schemas.microsoft.com/office/drawing/2014/main" id="{5F44F3D5-3986-4438-9EB4-5A27F8DEF303}"/>
              </a:ext>
            </a:extLst>
          </p:cNvPr>
          <p:cNvCxnSpPr>
            <a:cxnSpLocks/>
          </p:cNvCxnSpPr>
          <p:nvPr/>
        </p:nvCxnSpPr>
        <p:spPr>
          <a:xfrm flipH="1">
            <a:off x="3214687" y="1657350"/>
            <a:ext cx="1827611" cy="11894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7E0978-8C91-4FC8-BF5C-35D23390B01A}"/>
              </a:ext>
            </a:extLst>
          </p:cNvPr>
          <p:cNvCxnSpPr>
            <a:cxnSpLocks/>
          </p:cNvCxnSpPr>
          <p:nvPr/>
        </p:nvCxnSpPr>
        <p:spPr>
          <a:xfrm>
            <a:off x="5042296" y="1310879"/>
            <a:ext cx="0" cy="85367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7638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5461-4FA6-4F29-A2D4-13AAD7BB3A63}"/>
              </a:ext>
            </a:extLst>
          </p:cNvPr>
          <p:cNvSpPr>
            <a:spLocks noGrp="1"/>
          </p:cNvSpPr>
          <p:nvPr>
            <p:ph type="title"/>
          </p:nvPr>
        </p:nvSpPr>
        <p:spPr/>
        <p:txBody>
          <a:bodyPr/>
          <a:lstStyle/>
          <a:p>
            <a:r>
              <a:rPr lang="en-US" dirty="0"/>
              <a:t>Preform</a:t>
            </a:r>
          </a:p>
        </p:txBody>
      </p:sp>
      <p:pic>
        <p:nvPicPr>
          <p:cNvPr id="5" name="Content Placeholder 4">
            <a:extLst>
              <a:ext uri="{FF2B5EF4-FFF2-40B4-BE49-F238E27FC236}">
                <a16:creationId xmlns:a16="http://schemas.microsoft.com/office/drawing/2014/main" id="{33224BD0-EAB7-43C0-B087-5D4B444F69B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3259" y="2367261"/>
            <a:ext cx="6515100" cy="3495080"/>
          </a:xfrm>
        </p:spPr>
      </p:pic>
      <p:sp>
        <p:nvSpPr>
          <p:cNvPr id="4" name="TextBox 3">
            <a:extLst>
              <a:ext uri="{FF2B5EF4-FFF2-40B4-BE49-F238E27FC236}">
                <a16:creationId xmlns:a16="http://schemas.microsoft.com/office/drawing/2014/main" id="{27EF53FC-D4DB-4F13-8A4E-5A057B659D17}"/>
              </a:ext>
            </a:extLst>
          </p:cNvPr>
          <p:cNvSpPr txBox="1"/>
          <p:nvPr/>
        </p:nvSpPr>
        <p:spPr>
          <a:xfrm>
            <a:off x="5915025" y="1142286"/>
            <a:ext cx="2543175" cy="923330"/>
          </a:xfrm>
          <a:prstGeom prst="rect">
            <a:avLst/>
          </a:prstGeom>
          <a:noFill/>
        </p:spPr>
        <p:txBody>
          <a:bodyPr wrap="square" rtlCol="0">
            <a:spAutoFit/>
          </a:bodyPr>
          <a:lstStyle/>
          <a:p>
            <a:r>
              <a:rPr lang="en-US" sz="1350" dirty="0"/>
              <a:t>Auto generating supports also helps with any errors and are always needed after an Auto Orient All move.</a:t>
            </a:r>
          </a:p>
        </p:txBody>
      </p:sp>
      <p:cxnSp>
        <p:nvCxnSpPr>
          <p:cNvPr id="6" name="Straight Arrow Connector 5">
            <a:extLst>
              <a:ext uri="{FF2B5EF4-FFF2-40B4-BE49-F238E27FC236}">
                <a16:creationId xmlns:a16="http://schemas.microsoft.com/office/drawing/2014/main" id="{9D845952-F6C6-4369-8537-4189AE05BB9D}"/>
              </a:ext>
            </a:extLst>
          </p:cNvPr>
          <p:cNvCxnSpPr>
            <a:cxnSpLocks/>
          </p:cNvCxnSpPr>
          <p:nvPr/>
        </p:nvCxnSpPr>
        <p:spPr>
          <a:xfrm flipH="1">
            <a:off x="3228976" y="1593057"/>
            <a:ext cx="2593183" cy="12322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DD2B8CE-1883-42A3-B980-DB20E0F5F2BB}"/>
              </a:ext>
            </a:extLst>
          </p:cNvPr>
          <p:cNvCxnSpPr>
            <a:cxnSpLocks/>
          </p:cNvCxnSpPr>
          <p:nvPr/>
        </p:nvCxnSpPr>
        <p:spPr>
          <a:xfrm>
            <a:off x="5822156" y="1246585"/>
            <a:ext cx="0" cy="85367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8344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5ED9-F3DA-4DEC-AD0C-99633B72884A}"/>
              </a:ext>
            </a:extLst>
          </p:cNvPr>
          <p:cNvSpPr>
            <a:spLocks noGrp="1"/>
          </p:cNvSpPr>
          <p:nvPr>
            <p:ph type="title"/>
          </p:nvPr>
        </p:nvSpPr>
        <p:spPr>
          <a:xfrm>
            <a:off x="856060" y="1314450"/>
            <a:ext cx="7429499" cy="1428750"/>
          </a:xfrm>
        </p:spPr>
        <p:txBody>
          <a:bodyPr/>
          <a:lstStyle/>
          <a:p>
            <a:r>
              <a:rPr lang="en-US" dirty="0"/>
              <a:t>Preform</a:t>
            </a:r>
          </a:p>
        </p:txBody>
      </p:sp>
      <p:pic>
        <p:nvPicPr>
          <p:cNvPr id="5" name="Content Placeholder 4">
            <a:extLst>
              <a:ext uri="{FF2B5EF4-FFF2-40B4-BE49-F238E27FC236}">
                <a16:creationId xmlns:a16="http://schemas.microsoft.com/office/drawing/2014/main" id="{DF038022-3F3B-4C31-B7D0-5DF7EF66780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3259" y="2367261"/>
            <a:ext cx="6515100" cy="3495080"/>
          </a:xfrm>
        </p:spPr>
      </p:pic>
      <p:sp>
        <p:nvSpPr>
          <p:cNvPr id="4" name="TextBox 3">
            <a:extLst>
              <a:ext uri="{FF2B5EF4-FFF2-40B4-BE49-F238E27FC236}">
                <a16:creationId xmlns:a16="http://schemas.microsoft.com/office/drawing/2014/main" id="{102C2E35-6B72-4D56-924F-729D1B34B60A}"/>
              </a:ext>
            </a:extLst>
          </p:cNvPr>
          <p:cNvSpPr txBox="1"/>
          <p:nvPr/>
        </p:nvSpPr>
        <p:spPr>
          <a:xfrm>
            <a:off x="2950369" y="1259264"/>
            <a:ext cx="2543175" cy="1131079"/>
          </a:xfrm>
          <a:prstGeom prst="rect">
            <a:avLst/>
          </a:prstGeom>
          <a:noFill/>
        </p:spPr>
        <p:txBody>
          <a:bodyPr wrap="square" rtlCol="0">
            <a:spAutoFit/>
          </a:bodyPr>
          <a:lstStyle/>
          <a:p>
            <a:r>
              <a:rPr lang="en-US" sz="1350" dirty="0"/>
              <a:t>Because we have now gone through all of these items, all of the checks for printability are passed and is ready to be sent to the printer.</a:t>
            </a:r>
          </a:p>
        </p:txBody>
      </p:sp>
      <p:grpSp>
        <p:nvGrpSpPr>
          <p:cNvPr id="3" name="Group 2">
            <a:extLst>
              <a:ext uri="{FF2B5EF4-FFF2-40B4-BE49-F238E27FC236}">
                <a16:creationId xmlns:a16="http://schemas.microsoft.com/office/drawing/2014/main" id="{3C712C2B-BEBC-4C05-B219-A1AF070D95E8}"/>
              </a:ext>
            </a:extLst>
          </p:cNvPr>
          <p:cNvGrpSpPr/>
          <p:nvPr/>
        </p:nvGrpSpPr>
        <p:grpSpPr>
          <a:xfrm>
            <a:off x="5561410" y="1385889"/>
            <a:ext cx="1428750" cy="3357562"/>
            <a:chOff x="7415213" y="704851"/>
            <a:chExt cx="1905000" cy="4476749"/>
          </a:xfrm>
        </p:grpSpPr>
        <p:cxnSp>
          <p:nvCxnSpPr>
            <p:cNvPr id="6" name="Straight Arrow Connector 5">
              <a:extLst>
                <a:ext uri="{FF2B5EF4-FFF2-40B4-BE49-F238E27FC236}">
                  <a16:creationId xmlns:a16="http://schemas.microsoft.com/office/drawing/2014/main" id="{CB8ED6F0-817C-4776-A73B-640B698CDDED}"/>
                </a:ext>
              </a:extLst>
            </p:cNvPr>
            <p:cNvCxnSpPr>
              <a:cxnSpLocks/>
            </p:cNvCxnSpPr>
            <p:nvPr/>
          </p:nvCxnSpPr>
          <p:spPr>
            <a:xfrm>
              <a:off x="7415216" y="1166813"/>
              <a:ext cx="1904997" cy="401478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E3F8A25-11B1-4E7C-88C6-882DBCFF13BB}"/>
                </a:ext>
              </a:extLst>
            </p:cNvPr>
            <p:cNvCxnSpPr>
              <a:cxnSpLocks/>
            </p:cNvCxnSpPr>
            <p:nvPr/>
          </p:nvCxnSpPr>
          <p:spPr>
            <a:xfrm>
              <a:off x="7415213" y="704851"/>
              <a:ext cx="0" cy="1138237"/>
            </a:xfrm>
            <a:prstGeom prst="line">
              <a:avLst/>
            </a:prstGeom>
            <a:ln w="762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99079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071E8-41C2-4DB0-983F-C3BBD292AC54}"/>
              </a:ext>
            </a:extLst>
          </p:cNvPr>
          <p:cNvSpPr>
            <a:spLocks noGrp="1"/>
          </p:cNvSpPr>
          <p:nvPr>
            <p:ph type="title"/>
          </p:nvPr>
        </p:nvSpPr>
        <p:spPr/>
        <p:txBody>
          <a:bodyPr/>
          <a:lstStyle/>
          <a:p>
            <a:r>
              <a:rPr lang="en-US" dirty="0"/>
              <a:t>Preform</a:t>
            </a:r>
          </a:p>
        </p:txBody>
      </p:sp>
      <p:pic>
        <p:nvPicPr>
          <p:cNvPr id="5" name="Content Placeholder 4">
            <a:extLst>
              <a:ext uri="{FF2B5EF4-FFF2-40B4-BE49-F238E27FC236}">
                <a16:creationId xmlns:a16="http://schemas.microsoft.com/office/drawing/2014/main" id="{5391D220-D776-41F2-A506-E70779CEABE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3259" y="2367261"/>
            <a:ext cx="6515100" cy="3495080"/>
          </a:xfrm>
        </p:spPr>
      </p:pic>
      <p:grpSp>
        <p:nvGrpSpPr>
          <p:cNvPr id="4" name="Group 3">
            <a:extLst>
              <a:ext uri="{FF2B5EF4-FFF2-40B4-BE49-F238E27FC236}">
                <a16:creationId xmlns:a16="http://schemas.microsoft.com/office/drawing/2014/main" id="{9EDF6445-AFCC-496C-8B2C-35E1F8763018}"/>
              </a:ext>
            </a:extLst>
          </p:cNvPr>
          <p:cNvGrpSpPr/>
          <p:nvPr/>
        </p:nvGrpSpPr>
        <p:grpSpPr>
          <a:xfrm flipH="1">
            <a:off x="3100388" y="1385889"/>
            <a:ext cx="771525" cy="1428750"/>
            <a:chOff x="7415213" y="704851"/>
            <a:chExt cx="1905000" cy="4476749"/>
          </a:xfrm>
        </p:grpSpPr>
        <p:cxnSp>
          <p:nvCxnSpPr>
            <p:cNvPr id="6" name="Straight Arrow Connector 5">
              <a:extLst>
                <a:ext uri="{FF2B5EF4-FFF2-40B4-BE49-F238E27FC236}">
                  <a16:creationId xmlns:a16="http://schemas.microsoft.com/office/drawing/2014/main" id="{A615C189-06DD-4FDF-9A6D-64F175621104}"/>
                </a:ext>
              </a:extLst>
            </p:cNvPr>
            <p:cNvCxnSpPr>
              <a:cxnSpLocks/>
            </p:cNvCxnSpPr>
            <p:nvPr/>
          </p:nvCxnSpPr>
          <p:spPr>
            <a:xfrm>
              <a:off x="7415216" y="1166813"/>
              <a:ext cx="1904997" cy="401478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25FEAFC-1A3A-47DA-83F5-C66A1C615C89}"/>
                </a:ext>
              </a:extLst>
            </p:cNvPr>
            <p:cNvCxnSpPr>
              <a:cxnSpLocks/>
            </p:cNvCxnSpPr>
            <p:nvPr/>
          </p:nvCxnSpPr>
          <p:spPr>
            <a:xfrm>
              <a:off x="7415213" y="704851"/>
              <a:ext cx="0" cy="1138237"/>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B081E24C-F9BB-4654-A441-FEA4535C333D}"/>
              </a:ext>
            </a:extLst>
          </p:cNvPr>
          <p:cNvSpPr txBox="1"/>
          <p:nvPr/>
        </p:nvSpPr>
        <p:spPr>
          <a:xfrm>
            <a:off x="3964781" y="1116926"/>
            <a:ext cx="2543175" cy="715581"/>
          </a:xfrm>
          <a:prstGeom prst="rect">
            <a:avLst/>
          </a:prstGeom>
          <a:noFill/>
        </p:spPr>
        <p:txBody>
          <a:bodyPr wrap="square" rtlCol="0">
            <a:spAutoFit/>
          </a:bodyPr>
          <a:lstStyle/>
          <a:p>
            <a:r>
              <a:rPr lang="en-US" sz="1350" dirty="0"/>
              <a:t>If you have multiple objects, this feature acts like center and arrange in Simplify.</a:t>
            </a:r>
          </a:p>
        </p:txBody>
      </p:sp>
    </p:spTree>
    <p:extLst>
      <p:ext uri="{BB962C8B-B14F-4D97-AF65-F5344CB8AC3E}">
        <p14:creationId xmlns:p14="http://schemas.microsoft.com/office/powerpoint/2010/main" val="1996245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training important?</a:t>
            </a:r>
          </a:p>
        </p:txBody>
      </p:sp>
      <p:sp>
        <p:nvSpPr>
          <p:cNvPr id="3" name="Content Placeholder 2"/>
          <p:cNvSpPr>
            <a:spLocks noGrp="1"/>
          </p:cNvSpPr>
          <p:nvPr>
            <p:ph idx="1"/>
          </p:nvPr>
        </p:nvSpPr>
        <p:spPr/>
        <p:txBody>
          <a:bodyPr>
            <a:normAutofit/>
          </a:bodyPr>
          <a:lstStyle/>
          <a:p>
            <a:r>
              <a:rPr lang="en-US" sz="2800" dirty="0"/>
              <a:t>The Formlabs printer uses acrylate-based resins.</a:t>
            </a:r>
          </a:p>
          <a:p>
            <a:r>
              <a:rPr lang="en-US" sz="2800" dirty="0"/>
              <a:t>Although Formlabs has done a very good job of minimizing the risks from acrylate exposure, </a:t>
            </a:r>
            <a:r>
              <a:rPr lang="en-US" sz="2800" b="1" dirty="0">
                <a:solidFill>
                  <a:srgbClr val="CC6600"/>
                </a:solidFill>
              </a:rPr>
              <a:t>make 717 </a:t>
            </a:r>
            <a:r>
              <a:rPr lang="en-US" sz="2800" dirty="0"/>
              <a:t>has decided that our members need to have some basic training before using the printer.</a:t>
            </a:r>
          </a:p>
          <a:p>
            <a:r>
              <a:rPr lang="en-US" sz="2800" dirty="0"/>
              <a:t>Additional information is available from Formlabs:  </a:t>
            </a:r>
            <a:r>
              <a:rPr lang="en-US" sz="2800" dirty="0">
                <a:hlinkClick r:id="rId2"/>
              </a:rPr>
              <a:t>https://support.Formlabs.com/s/article/Safety-form2?language=en_US</a:t>
            </a:r>
            <a:r>
              <a:rPr lang="en-US" sz="2800" dirty="0"/>
              <a:t> </a:t>
            </a:r>
          </a:p>
        </p:txBody>
      </p:sp>
      <p:sp>
        <p:nvSpPr>
          <p:cNvPr id="4" name="Slide Number Placeholder 3"/>
          <p:cNvSpPr>
            <a:spLocks noGrp="1"/>
          </p:cNvSpPr>
          <p:nvPr>
            <p:ph type="sldNum" sz="quarter" idx="12"/>
          </p:nvPr>
        </p:nvSpPr>
        <p:spPr/>
        <p:txBody>
          <a:bodyPr/>
          <a:lstStyle/>
          <a:p>
            <a:fld id="{59B4735B-6DE0-4565-A2C4-0A11AECFDCE6}" type="slidenum">
              <a:rPr lang="en-US" smtClean="0"/>
              <a:pPr/>
              <a:t>7</a:t>
            </a:fld>
            <a:endParaRPr lang="en-US" dirty="0"/>
          </a:p>
        </p:txBody>
      </p:sp>
    </p:spTree>
    <p:extLst>
      <p:ext uri="{BB962C8B-B14F-4D97-AF65-F5344CB8AC3E}">
        <p14:creationId xmlns:p14="http://schemas.microsoft.com/office/powerpoint/2010/main" val="18076086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38913-ED42-4CC5-9167-9C0F9C429B75}"/>
              </a:ext>
            </a:extLst>
          </p:cNvPr>
          <p:cNvSpPr>
            <a:spLocks noGrp="1"/>
          </p:cNvSpPr>
          <p:nvPr>
            <p:ph type="title"/>
          </p:nvPr>
        </p:nvSpPr>
        <p:spPr/>
        <p:txBody>
          <a:bodyPr/>
          <a:lstStyle/>
          <a:p>
            <a:r>
              <a:rPr lang="en-US" dirty="0"/>
              <a:t>Form 2 Preparation</a:t>
            </a:r>
          </a:p>
        </p:txBody>
      </p:sp>
      <p:sp>
        <p:nvSpPr>
          <p:cNvPr id="3" name="Content Placeholder 2">
            <a:extLst>
              <a:ext uri="{FF2B5EF4-FFF2-40B4-BE49-F238E27FC236}">
                <a16:creationId xmlns:a16="http://schemas.microsoft.com/office/drawing/2014/main" id="{DCE1CBE8-C80A-4052-9104-060538981091}"/>
              </a:ext>
            </a:extLst>
          </p:cNvPr>
          <p:cNvSpPr>
            <a:spLocks noGrp="1"/>
          </p:cNvSpPr>
          <p:nvPr>
            <p:ph idx="1"/>
          </p:nvPr>
        </p:nvSpPr>
        <p:spPr/>
        <p:txBody>
          <a:bodyPr/>
          <a:lstStyle/>
          <a:p>
            <a:pPr marL="0" indent="0">
              <a:buNone/>
            </a:pPr>
            <a:r>
              <a:rPr lang="en-US" dirty="0"/>
              <a:t>Once the print file has been uploaded, you can now glove up and start working with the printer. </a:t>
            </a:r>
          </a:p>
        </p:txBody>
      </p:sp>
    </p:spTree>
    <p:extLst>
      <p:ext uri="{BB962C8B-B14F-4D97-AF65-F5344CB8AC3E}">
        <p14:creationId xmlns:p14="http://schemas.microsoft.com/office/powerpoint/2010/main" val="3223927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81C4E-8B37-4FDE-BDE6-A51AA966D2C6}"/>
              </a:ext>
            </a:extLst>
          </p:cNvPr>
          <p:cNvSpPr>
            <a:spLocks noGrp="1"/>
          </p:cNvSpPr>
          <p:nvPr>
            <p:ph type="title"/>
          </p:nvPr>
        </p:nvSpPr>
        <p:spPr>
          <a:xfrm>
            <a:off x="856060" y="1314450"/>
            <a:ext cx="7429499" cy="1428750"/>
          </a:xfrm>
        </p:spPr>
        <p:txBody>
          <a:bodyPr/>
          <a:lstStyle/>
          <a:p>
            <a:r>
              <a:rPr lang="en-US" dirty="0"/>
              <a:t>Form 2 </a:t>
            </a:r>
          </a:p>
        </p:txBody>
      </p:sp>
      <p:sp>
        <p:nvSpPr>
          <p:cNvPr id="10" name="TextBox 9">
            <a:extLst>
              <a:ext uri="{FF2B5EF4-FFF2-40B4-BE49-F238E27FC236}">
                <a16:creationId xmlns:a16="http://schemas.microsoft.com/office/drawing/2014/main" id="{5F2023A0-A7C7-4A7E-A6E5-A7F8A9F4306B}"/>
              </a:ext>
            </a:extLst>
          </p:cNvPr>
          <p:cNvSpPr txBox="1"/>
          <p:nvPr/>
        </p:nvSpPr>
        <p:spPr>
          <a:xfrm>
            <a:off x="3429000" y="1314450"/>
            <a:ext cx="2543175" cy="1131079"/>
          </a:xfrm>
          <a:prstGeom prst="rect">
            <a:avLst/>
          </a:prstGeom>
          <a:noFill/>
        </p:spPr>
        <p:txBody>
          <a:bodyPr wrap="square" rtlCol="0">
            <a:spAutoFit/>
          </a:bodyPr>
          <a:lstStyle/>
          <a:p>
            <a:r>
              <a:rPr lang="en-US" sz="1350" dirty="0"/>
              <a:t>If the Form 2 has a print already on the plate, use the jig to hold the platform and scrape the plate off and wash the part.</a:t>
            </a:r>
          </a:p>
        </p:txBody>
      </p:sp>
      <p:pic>
        <p:nvPicPr>
          <p:cNvPr id="14" name="Content Placeholder 13" descr="A picture containing text, map&#10;&#10;Description automatically generated">
            <a:extLst>
              <a:ext uri="{FF2B5EF4-FFF2-40B4-BE49-F238E27FC236}">
                <a16:creationId xmlns:a16="http://schemas.microsoft.com/office/drawing/2014/main" id="{1A36C761-DBF1-445C-ACAD-0B1AE91DDA3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62275" y="2632472"/>
            <a:ext cx="3219450" cy="3219450"/>
          </a:xfrm>
        </p:spPr>
      </p:pic>
    </p:spTree>
    <p:extLst>
      <p:ext uri="{BB962C8B-B14F-4D97-AF65-F5344CB8AC3E}">
        <p14:creationId xmlns:p14="http://schemas.microsoft.com/office/powerpoint/2010/main" val="14815718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2947-29DB-4F3A-9F44-0C7E350398F6}"/>
              </a:ext>
            </a:extLst>
          </p:cNvPr>
          <p:cNvSpPr>
            <a:spLocks noGrp="1"/>
          </p:cNvSpPr>
          <p:nvPr>
            <p:ph type="title"/>
          </p:nvPr>
        </p:nvSpPr>
        <p:spPr>
          <a:xfrm>
            <a:off x="792957" y="1175140"/>
            <a:ext cx="3340313" cy="773326"/>
          </a:xfrm>
        </p:spPr>
        <p:txBody>
          <a:bodyPr>
            <a:normAutofit fontScale="90000"/>
          </a:bodyPr>
          <a:lstStyle/>
          <a:p>
            <a:r>
              <a:rPr lang="en-US" dirty="0"/>
              <a:t>Setting up the Form 2</a:t>
            </a:r>
          </a:p>
        </p:txBody>
      </p:sp>
      <p:pic>
        <p:nvPicPr>
          <p:cNvPr id="5" name="Content Placeholder 4" descr="A picture containing text&#10;&#10;Description automatically generated">
            <a:extLst>
              <a:ext uri="{FF2B5EF4-FFF2-40B4-BE49-F238E27FC236}">
                <a16:creationId xmlns:a16="http://schemas.microsoft.com/office/drawing/2014/main" id="{54D0DCB1-FDA0-4159-B820-A58506998B9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1500" y="2474438"/>
            <a:ext cx="1909125" cy="1909125"/>
          </a:xfrm>
        </p:spPr>
      </p:pic>
      <p:pic>
        <p:nvPicPr>
          <p:cNvPr id="7" name="Picture 6" descr="A picture containing text, linedrawing&#10;&#10;Description automatically generated">
            <a:extLst>
              <a:ext uri="{FF2B5EF4-FFF2-40B4-BE49-F238E27FC236}">
                <a16:creationId xmlns:a16="http://schemas.microsoft.com/office/drawing/2014/main" id="{64A3D2C9-4EA8-44CD-9EAF-66A3FF45A2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125" y="2474438"/>
            <a:ext cx="1909125" cy="1909125"/>
          </a:xfrm>
          <a:prstGeom prst="rect">
            <a:avLst/>
          </a:prstGeom>
        </p:spPr>
      </p:pic>
      <p:pic>
        <p:nvPicPr>
          <p:cNvPr id="9" name="Picture 8" descr="A close up of a map&#10;&#10;Description automatically generated">
            <a:extLst>
              <a:ext uri="{FF2B5EF4-FFF2-40B4-BE49-F238E27FC236}">
                <a16:creationId xmlns:a16="http://schemas.microsoft.com/office/drawing/2014/main" id="{90FB35C5-0486-4086-B08F-20FEF3155B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2750" y="2474438"/>
            <a:ext cx="1909125" cy="1909125"/>
          </a:xfrm>
          <a:prstGeom prst="rect">
            <a:avLst/>
          </a:prstGeom>
        </p:spPr>
      </p:pic>
      <p:pic>
        <p:nvPicPr>
          <p:cNvPr id="11" name="Picture 10" descr="A drawing of a person&#10;&#10;Description automatically generated">
            <a:extLst>
              <a:ext uri="{FF2B5EF4-FFF2-40B4-BE49-F238E27FC236}">
                <a16:creationId xmlns:a16="http://schemas.microsoft.com/office/drawing/2014/main" id="{51EEC29B-5D7D-4C61-9ED7-62FA37B367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3375" y="2474438"/>
            <a:ext cx="1909125" cy="1909125"/>
          </a:xfrm>
          <a:prstGeom prst="rect">
            <a:avLst/>
          </a:prstGeom>
        </p:spPr>
      </p:pic>
      <p:sp>
        <p:nvSpPr>
          <p:cNvPr id="12" name="TextBox 11">
            <a:extLst>
              <a:ext uri="{FF2B5EF4-FFF2-40B4-BE49-F238E27FC236}">
                <a16:creationId xmlns:a16="http://schemas.microsoft.com/office/drawing/2014/main" id="{93460129-66DC-4CF7-90D8-4AC5D4645F9F}"/>
              </a:ext>
            </a:extLst>
          </p:cNvPr>
          <p:cNvSpPr txBox="1"/>
          <p:nvPr/>
        </p:nvSpPr>
        <p:spPr>
          <a:xfrm>
            <a:off x="301499" y="4546998"/>
            <a:ext cx="1909125" cy="715581"/>
          </a:xfrm>
          <a:prstGeom prst="rect">
            <a:avLst/>
          </a:prstGeom>
          <a:noFill/>
        </p:spPr>
        <p:txBody>
          <a:bodyPr wrap="square" rtlCol="0">
            <a:spAutoFit/>
          </a:bodyPr>
          <a:lstStyle/>
          <a:p>
            <a:r>
              <a:rPr lang="en-US" sz="1350" dirty="0"/>
              <a:t>Insert the build platform is not already attached</a:t>
            </a:r>
          </a:p>
        </p:txBody>
      </p:sp>
      <p:sp>
        <p:nvSpPr>
          <p:cNvPr id="14" name="TextBox 13">
            <a:extLst>
              <a:ext uri="{FF2B5EF4-FFF2-40B4-BE49-F238E27FC236}">
                <a16:creationId xmlns:a16="http://schemas.microsoft.com/office/drawing/2014/main" id="{80639AE7-E33D-4DF5-8F45-B6A0CF28FCD7}"/>
              </a:ext>
            </a:extLst>
          </p:cNvPr>
          <p:cNvSpPr txBox="1"/>
          <p:nvPr/>
        </p:nvSpPr>
        <p:spPr>
          <a:xfrm>
            <a:off x="2512125" y="4546997"/>
            <a:ext cx="1909125" cy="1338828"/>
          </a:xfrm>
          <a:prstGeom prst="rect">
            <a:avLst/>
          </a:prstGeom>
          <a:noFill/>
        </p:spPr>
        <p:txBody>
          <a:bodyPr wrap="square" rtlCol="0">
            <a:spAutoFit/>
          </a:bodyPr>
          <a:lstStyle/>
          <a:p>
            <a:r>
              <a:rPr lang="en-US" sz="1350" dirty="0"/>
              <a:t>Insert correct resin cartridge and open breathing valve. The printer will read and confirm the new resin tank</a:t>
            </a:r>
          </a:p>
        </p:txBody>
      </p:sp>
      <p:sp>
        <p:nvSpPr>
          <p:cNvPr id="15" name="TextBox 14">
            <a:extLst>
              <a:ext uri="{FF2B5EF4-FFF2-40B4-BE49-F238E27FC236}">
                <a16:creationId xmlns:a16="http://schemas.microsoft.com/office/drawing/2014/main" id="{6EFB5570-C58E-4ECF-924D-2093E9376EE5}"/>
              </a:ext>
            </a:extLst>
          </p:cNvPr>
          <p:cNvSpPr txBox="1"/>
          <p:nvPr/>
        </p:nvSpPr>
        <p:spPr>
          <a:xfrm>
            <a:off x="4722750" y="4523914"/>
            <a:ext cx="1909125" cy="1200329"/>
          </a:xfrm>
          <a:prstGeom prst="rect">
            <a:avLst/>
          </a:prstGeom>
          <a:noFill/>
        </p:spPr>
        <p:txBody>
          <a:bodyPr wrap="square" rtlCol="0">
            <a:spAutoFit/>
          </a:bodyPr>
          <a:lstStyle/>
          <a:p>
            <a:r>
              <a:rPr lang="en-US" sz="1200" dirty="0"/>
              <a:t>Insert the resin tank and wiper. If the printer does not confirm the new tank, clean the contacts with isopropyl alcohol and reinsert the tank</a:t>
            </a:r>
          </a:p>
        </p:txBody>
      </p:sp>
      <p:sp>
        <p:nvSpPr>
          <p:cNvPr id="16" name="TextBox 15">
            <a:extLst>
              <a:ext uri="{FF2B5EF4-FFF2-40B4-BE49-F238E27FC236}">
                <a16:creationId xmlns:a16="http://schemas.microsoft.com/office/drawing/2014/main" id="{60A239A6-7BB7-44AF-9C32-6D9F410F2E1D}"/>
              </a:ext>
            </a:extLst>
          </p:cNvPr>
          <p:cNvSpPr txBox="1"/>
          <p:nvPr/>
        </p:nvSpPr>
        <p:spPr>
          <a:xfrm>
            <a:off x="6933375" y="4546998"/>
            <a:ext cx="1909125" cy="507831"/>
          </a:xfrm>
          <a:prstGeom prst="rect">
            <a:avLst/>
          </a:prstGeom>
          <a:noFill/>
        </p:spPr>
        <p:txBody>
          <a:bodyPr wrap="square" rtlCol="0">
            <a:spAutoFit/>
          </a:bodyPr>
          <a:lstStyle/>
          <a:p>
            <a:r>
              <a:rPr lang="en-US" sz="1350" dirty="0"/>
              <a:t>Lock the Wiper blade as shown</a:t>
            </a:r>
          </a:p>
        </p:txBody>
      </p:sp>
    </p:spTree>
    <p:extLst>
      <p:ext uri="{BB962C8B-B14F-4D97-AF65-F5344CB8AC3E}">
        <p14:creationId xmlns:p14="http://schemas.microsoft.com/office/powerpoint/2010/main" val="32446940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2947-29DB-4F3A-9F44-0C7E350398F6}"/>
              </a:ext>
            </a:extLst>
          </p:cNvPr>
          <p:cNvSpPr>
            <a:spLocks noGrp="1"/>
          </p:cNvSpPr>
          <p:nvPr>
            <p:ph type="title"/>
          </p:nvPr>
        </p:nvSpPr>
        <p:spPr>
          <a:xfrm>
            <a:off x="792957" y="1175140"/>
            <a:ext cx="3340313" cy="773326"/>
          </a:xfrm>
        </p:spPr>
        <p:txBody>
          <a:bodyPr>
            <a:normAutofit fontScale="90000"/>
          </a:bodyPr>
          <a:lstStyle/>
          <a:p>
            <a:r>
              <a:rPr lang="en-US" dirty="0"/>
              <a:t>Setting up the Form 2</a:t>
            </a:r>
          </a:p>
        </p:txBody>
      </p:sp>
      <p:sp>
        <p:nvSpPr>
          <p:cNvPr id="12" name="TextBox 11">
            <a:extLst>
              <a:ext uri="{FF2B5EF4-FFF2-40B4-BE49-F238E27FC236}">
                <a16:creationId xmlns:a16="http://schemas.microsoft.com/office/drawing/2014/main" id="{93460129-66DC-4CF7-90D8-4AC5D4645F9F}"/>
              </a:ext>
            </a:extLst>
          </p:cNvPr>
          <p:cNvSpPr txBox="1"/>
          <p:nvPr/>
        </p:nvSpPr>
        <p:spPr>
          <a:xfrm>
            <a:off x="301499" y="4546998"/>
            <a:ext cx="1909125" cy="715581"/>
          </a:xfrm>
          <a:prstGeom prst="rect">
            <a:avLst/>
          </a:prstGeom>
          <a:noFill/>
        </p:spPr>
        <p:txBody>
          <a:bodyPr wrap="square" rtlCol="0">
            <a:spAutoFit/>
          </a:bodyPr>
          <a:lstStyle/>
          <a:p>
            <a:r>
              <a:rPr lang="en-US" sz="1350" dirty="0"/>
              <a:t>Insert the build platform if not already attached</a:t>
            </a:r>
          </a:p>
        </p:txBody>
      </p:sp>
      <p:sp>
        <p:nvSpPr>
          <p:cNvPr id="14" name="TextBox 13">
            <a:extLst>
              <a:ext uri="{FF2B5EF4-FFF2-40B4-BE49-F238E27FC236}">
                <a16:creationId xmlns:a16="http://schemas.microsoft.com/office/drawing/2014/main" id="{80639AE7-E33D-4DF5-8F45-B6A0CF28FCD7}"/>
              </a:ext>
            </a:extLst>
          </p:cNvPr>
          <p:cNvSpPr txBox="1"/>
          <p:nvPr/>
        </p:nvSpPr>
        <p:spPr>
          <a:xfrm>
            <a:off x="2512125" y="4546997"/>
            <a:ext cx="1909125" cy="1338828"/>
          </a:xfrm>
          <a:prstGeom prst="rect">
            <a:avLst/>
          </a:prstGeom>
          <a:noFill/>
        </p:spPr>
        <p:txBody>
          <a:bodyPr wrap="square" rtlCol="0">
            <a:spAutoFit/>
          </a:bodyPr>
          <a:lstStyle/>
          <a:p>
            <a:r>
              <a:rPr lang="en-US" sz="1350" dirty="0"/>
              <a:t>Insert correct resin cartridge and open breathing valve. The printer will read and confirm the new resin tank</a:t>
            </a:r>
          </a:p>
        </p:txBody>
      </p:sp>
      <p:sp>
        <p:nvSpPr>
          <p:cNvPr id="15" name="TextBox 14">
            <a:extLst>
              <a:ext uri="{FF2B5EF4-FFF2-40B4-BE49-F238E27FC236}">
                <a16:creationId xmlns:a16="http://schemas.microsoft.com/office/drawing/2014/main" id="{6EFB5570-C58E-4ECF-924D-2093E9376EE5}"/>
              </a:ext>
            </a:extLst>
          </p:cNvPr>
          <p:cNvSpPr txBox="1"/>
          <p:nvPr/>
        </p:nvSpPr>
        <p:spPr>
          <a:xfrm>
            <a:off x="4722750" y="4523914"/>
            <a:ext cx="1909125" cy="1200329"/>
          </a:xfrm>
          <a:prstGeom prst="rect">
            <a:avLst/>
          </a:prstGeom>
          <a:noFill/>
        </p:spPr>
        <p:txBody>
          <a:bodyPr wrap="square" rtlCol="0">
            <a:spAutoFit/>
          </a:bodyPr>
          <a:lstStyle/>
          <a:p>
            <a:r>
              <a:rPr lang="en-US" sz="1200" dirty="0"/>
              <a:t>Insert the resin tank and wiper. If the printer does not confirm the new tank, clean the contacts with isopropyl alcohol and reinsert the tank</a:t>
            </a:r>
          </a:p>
        </p:txBody>
      </p:sp>
      <p:sp>
        <p:nvSpPr>
          <p:cNvPr id="16" name="TextBox 15">
            <a:extLst>
              <a:ext uri="{FF2B5EF4-FFF2-40B4-BE49-F238E27FC236}">
                <a16:creationId xmlns:a16="http://schemas.microsoft.com/office/drawing/2014/main" id="{60A239A6-7BB7-44AF-9C32-6D9F410F2E1D}"/>
              </a:ext>
            </a:extLst>
          </p:cNvPr>
          <p:cNvSpPr txBox="1"/>
          <p:nvPr/>
        </p:nvSpPr>
        <p:spPr>
          <a:xfrm>
            <a:off x="6933375" y="4546998"/>
            <a:ext cx="1909125" cy="507831"/>
          </a:xfrm>
          <a:prstGeom prst="rect">
            <a:avLst/>
          </a:prstGeom>
          <a:noFill/>
        </p:spPr>
        <p:txBody>
          <a:bodyPr wrap="square" rtlCol="0">
            <a:spAutoFit/>
          </a:bodyPr>
          <a:lstStyle/>
          <a:p>
            <a:r>
              <a:rPr lang="en-US" sz="1350" dirty="0"/>
              <a:t>Lock the Wiper blade as shown</a:t>
            </a:r>
          </a:p>
        </p:txBody>
      </p:sp>
      <p:pic>
        <p:nvPicPr>
          <p:cNvPr id="6" name="Form-2-Set-up-inserting-build-platform">
            <a:hlinkClick r:id="" action="ppaction://media"/>
            <a:extLst>
              <a:ext uri="{FF2B5EF4-FFF2-40B4-BE49-F238E27FC236}">
                <a16:creationId xmlns:a16="http://schemas.microsoft.com/office/drawing/2014/main" id="{1CB1DC86-0354-41CB-AC4B-13F02547E56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6561" y="2805947"/>
            <a:ext cx="2215299" cy="1246106"/>
          </a:xfrm>
          <a:prstGeom prst="rect">
            <a:avLst/>
          </a:prstGeom>
        </p:spPr>
      </p:pic>
      <p:pic>
        <p:nvPicPr>
          <p:cNvPr id="13" name="Form-2-Set-up-inserting-resin-cartridge">
            <a:hlinkClick r:id="" action="ppaction://media"/>
            <a:extLst>
              <a:ext uri="{FF2B5EF4-FFF2-40B4-BE49-F238E27FC236}">
                <a16:creationId xmlns:a16="http://schemas.microsoft.com/office/drawing/2014/main" id="{C3FBE4B2-0806-4795-AD84-95A6A31507DC}"/>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2328422" y="2805947"/>
            <a:ext cx="2215299" cy="1246106"/>
          </a:xfrm>
          <a:prstGeom prst="rect">
            <a:avLst/>
          </a:prstGeom>
        </p:spPr>
      </p:pic>
      <p:pic>
        <p:nvPicPr>
          <p:cNvPr id="17" name="Form-2-set-up-inserting-resin-tank">
            <a:hlinkClick r:id="" action="ppaction://media"/>
            <a:extLst>
              <a:ext uri="{FF2B5EF4-FFF2-40B4-BE49-F238E27FC236}">
                <a16:creationId xmlns:a16="http://schemas.microsoft.com/office/drawing/2014/main" id="{177D2906-7B07-42CC-A39F-4ABEE8FBB21E}"/>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4600282" y="2805947"/>
            <a:ext cx="2215298" cy="1246105"/>
          </a:xfrm>
          <a:prstGeom prst="rect">
            <a:avLst/>
          </a:prstGeom>
        </p:spPr>
      </p:pic>
      <p:pic>
        <p:nvPicPr>
          <p:cNvPr id="18" name="form-2-set-up-locking-wiper">
            <a:hlinkClick r:id="" action="ppaction://media"/>
            <a:extLst>
              <a:ext uri="{FF2B5EF4-FFF2-40B4-BE49-F238E27FC236}">
                <a16:creationId xmlns:a16="http://schemas.microsoft.com/office/drawing/2014/main" id="{72425471-FEF3-4134-975C-B638875B9301}"/>
              </a:ext>
            </a:extLst>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6872141" y="2805946"/>
            <a:ext cx="2215299" cy="1246106"/>
          </a:xfrm>
          <a:prstGeom prst="rect">
            <a:avLst/>
          </a:prstGeom>
        </p:spPr>
      </p:pic>
    </p:spTree>
    <p:extLst>
      <p:ext uri="{BB962C8B-B14F-4D97-AF65-F5344CB8AC3E}">
        <p14:creationId xmlns:p14="http://schemas.microsoft.com/office/powerpoint/2010/main" val="409876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1" fill="hold"/>
                                        <p:tgtEl>
                                          <p:spTgt spid="6"/>
                                        </p:tgtEl>
                                      </p:cBhvr>
                                    </p:cmd>
                                  </p:childTnLst>
                                </p:cTn>
                              </p:par>
                            </p:childTnLst>
                          </p:cTn>
                        </p:par>
                        <p:par>
                          <p:cTn id="7" fill="hold">
                            <p:stCondLst>
                              <p:cond delay="5171"/>
                            </p:stCondLst>
                            <p:childTnLst>
                              <p:par>
                                <p:cTn id="8" presetID="1" presetClass="mediacall" presetSubtype="0" fill="hold" nodeType="afterEffect">
                                  <p:stCondLst>
                                    <p:cond delay="0"/>
                                  </p:stCondLst>
                                  <p:childTnLst>
                                    <p:cmd type="call" cmd="playFrom(0.0)">
                                      <p:cBhvr>
                                        <p:cTn id="9" dur="5605" fill="hold"/>
                                        <p:tgtEl>
                                          <p:spTgt spid="18"/>
                                        </p:tgtEl>
                                      </p:cBhvr>
                                    </p:cmd>
                                  </p:childTnLst>
                                </p:cTn>
                              </p:par>
                            </p:childTnLst>
                          </p:cTn>
                        </p:par>
                        <p:par>
                          <p:cTn id="10" fill="hold">
                            <p:stCondLst>
                              <p:cond delay="10776"/>
                            </p:stCondLst>
                            <p:childTnLst>
                              <p:par>
                                <p:cTn id="11" presetID="1" presetClass="mediacall" presetSubtype="0" fill="hold" nodeType="afterEffect">
                                  <p:stCondLst>
                                    <p:cond delay="0"/>
                                  </p:stCondLst>
                                  <p:childTnLst>
                                    <p:cmd type="call" cmd="playFrom(0.0)">
                                      <p:cBhvr>
                                        <p:cTn id="12" dur="4003" fill="hold"/>
                                        <p:tgtEl>
                                          <p:spTgt spid="13"/>
                                        </p:tgtEl>
                                      </p:cBhvr>
                                    </p:cmd>
                                  </p:childTnLst>
                                </p:cTn>
                              </p:par>
                            </p:childTnLst>
                          </p:cTn>
                        </p:par>
                        <p:par>
                          <p:cTn id="13" fill="hold">
                            <p:stCondLst>
                              <p:cond delay="14779"/>
                            </p:stCondLst>
                            <p:childTnLst>
                              <p:par>
                                <p:cTn id="14" presetID="1" presetClass="mediacall" presetSubtype="0" fill="hold" nodeType="afterEffect">
                                  <p:stCondLst>
                                    <p:cond delay="0"/>
                                  </p:stCondLst>
                                  <p:childTnLst>
                                    <p:cmd type="call" cmd="playFrom(0.0)">
                                      <p:cBhvr>
                                        <p:cTn id="15" dur="647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vol="80000">
                <p:cTn id="22" repeatCount="indefinite" fill="hold" display="0">
                  <p:stCondLst>
                    <p:cond delay="indefinite"/>
                  </p:stCondLst>
                </p:cTn>
                <p:tgtEl>
                  <p:spTgt spid="18"/>
                </p:tgtEl>
              </p:cMediaNode>
            </p:video>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8"/>
                                        </p:tgtEl>
                                      </p:cBhvr>
                                    </p:cmd>
                                  </p:childTnLst>
                                </p:cTn>
                              </p:par>
                            </p:childTnLst>
                          </p:cTn>
                        </p:par>
                      </p:childTnLst>
                    </p:cTn>
                  </p:par>
                </p:childTnLst>
              </p:cTn>
              <p:nextCondLst>
                <p:cond evt="onClick" delay="0">
                  <p:tgtEl>
                    <p:spTgt spid="18"/>
                  </p:tgtEl>
                </p:cond>
              </p:nextCondLst>
            </p:seq>
            <p:video>
              <p:cMediaNode vol="80000">
                <p:cTn id="28" repeatCount="indefinite" fill="hold" display="0">
                  <p:stCondLst>
                    <p:cond delay="indefinite"/>
                  </p:stCondLst>
                </p:cTn>
                <p:tgtEl>
                  <p:spTgt spid="13"/>
                </p:tgtEl>
              </p:cMediaNode>
            </p:video>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3"/>
                                        </p:tgtEl>
                                      </p:cBhvr>
                                    </p:cmd>
                                  </p:childTnLst>
                                </p:cTn>
                              </p:par>
                            </p:childTnLst>
                          </p:cTn>
                        </p:par>
                      </p:childTnLst>
                    </p:cTn>
                  </p:par>
                </p:childTnLst>
              </p:cTn>
              <p:nextCondLst>
                <p:cond evt="onClick" delay="0">
                  <p:tgtEl>
                    <p:spTgt spid="13"/>
                  </p:tgtEl>
                </p:cond>
              </p:nextCondLst>
            </p:seq>
            <p:video>
              <p:cMediaNode vol="80000">
                <p:cTn id="34" repeatCount="indefinite" fill="hold" display="0">
                  <p:stCondLst>
                    <p:cond delay="indefinite"/>
                  </p:stCondLst>
                </p:cTn>
                <p:tgtEl>
                  <p:spTgt spid="17"/>
                </p:tgtEl>
              </p:cMediaNode>
            </p:video>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1A0F82-8D2F-4F06-975F-9ACA61B655A3}"/>
              </a:ext>
            </a:extLst>
          </p:cNvPr>
          <p:cNvSpPr>
            <a:spLocks noGrp="1"/>
          </p:cNvSpPr>
          <p:nvPr>
            <p:ph type="sldNum" sz="quarter" idx="12"/>
          </p:nvPr>
        </p:nvSpPr>
        <p:spPr/>
        <p:txBody>
          <a:bodyPr/>
          <a:lstStyle/>
          <a:p>
            <a:fld id="{59B4735B-6DE0-4565-A2C4-0A11AECFDCE6}" type="slidenum">
              <a:rPr lang="en-US" smtClean="0"/>
              <a:pPr/>
              <a:t>74</a:t>
            </a:fld>
            <a:endParaRPr lang="en-US" dirty="0"/>
          </a:p>
        </p:txBody>
      </p:sp>
      <p:grpSp>
        <p:nvGrpSpPr>
          <p:cNvPr id="2" name="Group 1">
            <a:extLst>
              <a:ext uri="{FF2B5EF4-FFF2-40B4-BE49-F238E27FC236}">
                <a16:creationId xmlns:a16="http://schemas.microsoft.com/office/drawing/2014/main" id="{D16190C4-FB8B-4145-B022-54AD66712F92}"/>
              </a:ext>
            </a:extLst>
          </p:cNvPr>
          <p:cNvGrpSpPr/>
          <p:nvPr/>
        </p:nvGrpSpPr>
        <p:grpSpPr>
          <a:xfrm>
            <a:off x="446103" y="1402619"/>
            <a:ext cx="8153400" cy="4611562"/>
            <a:chOff x="446103" y="1402619"/>
            <a:chExt cx="8153400" cy="4611562"/>
          </a:xfrm>
        </p:grpSpPr>
        <p:pic>
          <p:nvPicPr>
            <p:cNvPr id="2050" name="Picture 2">
              <a:hlinkClick r:id="rId2"/>
              <a:extLst>
                <a:ext uri="{FF2B5EF4-FFF2-40B4-BE49-F238E27FC236}">
                  <a16:creationId xmlns:a16="http://schemas.microsoft.com/office/drawing/2014/main" id="{9AE982AE-FF7D-4D3F-91B3-7FAA5FE26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46103" y="1402619"/>
              <a:ext cx="8153400" cy="46115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hlinkClick r:id="rId2"/>
              <a:extLst>
                <a:ext uri="{FF2B5EF4-FFF2-40B4-BE49-F238E27FC236}">
                  <a16:creationId xmlns:a16="http://schemas.microsoft.com/office/drawing/2014/main" id="{FE65B2C3-2FA4-4AEC-9E44-06A13FDC0D50}"/>
                </a:ext>
              </a:extLst>
            </p:cNvPr>
            <p:cNvSpPr/>
            <p:nvPr/>
          </p:nvSpPr>
          <p:spPr>
            <a:xfrm>
              <a:off x="3802723" y="3275519"/>
              <a:ext cx="1440160" cy="865762"/>
            </a:xfrm>
            <a:prstGeom prst="roundRect">
              <a:avLst>
                <a:gd name="adj" fmla="val 27925"/>
              </a:avLst>
            </a:prstGeom>
            <a:solidFill>
              <a:srgbClr val="FF0000"/>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Isosceles Triangle 7">
              <a:hlinkClick r:id="rId2"/>
              <a:extLst>
                <a:ext uri="{FF2B5EF4-FFF2-40B4-BE49-F238E27FC236}">
                  <a16:creationId xmlns:a16="http://schemas.microsoft.com/office/drawing/2014/main" id="{3EDC414D-AFBC-4754-A070-0E60B8C75B6A}"/>
                </a:ext>
              </a:extLst>
            </p:cNvPr>
            <p:cNvSpPr/>
            <p:nvPr/>
          </p:nvSpPr>
          <p:spPr>
            <a:xfrm rot="5400000">
              <a:off x="4350875" y="3464087"/>
              <a:ext cx="435384" cy="488626"/>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itle 1">
            <a:extLst>
              <a:ext uri="{FF2B5EF4-FFF2-40B4-BE49-F238E27FC236}">
                <a16:creationId xmlns:a16="http://schemas.microsoft.com/office/drawing/2014/main" id="{0DE6AE7E-73AD-4112-BAEE-9B48B37A2A30}"/>
              </a:ext>
            </a:extLst>
          </p:cNvPr>
          <p:cNvSpPr>
            <a:spLocks noGrp="1"/>
          </p:cNvSpPr>
          <p:nvPr>
            <p:ph type="title"/>
          </p:nvPr>
        </p:nvSpPr>
        <p:spPr>
          <a:xfrm>
            <a:off x="907669" y="169631"/>
            <a:ext cx="4769643" cy="773326"/>
          </a:xfrm>
        </p:spPr>
        <p:txBody>
          <a:bodyPr>
            <a:normAutofit/>
          </a:bodyPr>
          <a:lstStyle/>
          <a:p>
            <a:r>
              <a:rPr lang="en-US" dirty="0"/>
              <a:t>Changing a resin Tank</a:t>
            </a:r>
          </a:p>
        </p:txBody>
      </p:sp>
    </p:spTree>
    <p:extLst>
      <p:ext uri="{BB962C8B-B14F-4D97-AF65-F5344CB8AC3E}">
        <p14:creationId xmlns:p14="http://schemas.microsoft.com/office/powerpoint/2010/main" val="39637349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8ECB4-4FF2-4728-B190-DAB0B16EFC22}"/>
              </a:ext>
            </a:extLst>
          </p:cNvPr>
          <p:cNvSpPr>
            <a:spLocks noGrp="1"/>
          </p:cNvSpPr>
          <p:nvPr>
            <p:ph type="title"/>
          </p:nvPr>
        </p:nvSpPr>
        <p:spPr/>
        <p:txBody>
          <a:bodyPr/>
          <a:lstStyle/>
          <a:p>
            <a:r>
              <a:rPr lang="en-US" dirty="0"/>
              <a:t>Setting up the Form 2</a:t>
            </a:r>
          </a:p>
        </p:txBody>
      </p:sp>
      <p:sp>
        <p:nvSpPr>
          <p:cNvPr id="3" name="Content Placeholder 2">
            <a:extLst>
              <a:ext uri="{FF2B5EF4-FFF2-40B4-BE49-F238E27FC236}">
                <a16:creationId xmlns:a16="http://schemas.microsoft.com/office/drawing/2014/main" id="{AD21BAFE-3DA0-48D7-8B3C-2C627810057D}"/>
              </a:ext>
            </a:extLst>
          </p:cNvPr>
          <p:cNvSpPr>
            <a:spLocks noGrp="1"/>
          </p:cNvSpPr>
          <p:nvPr>
            <p:ph idx="1"/>
          </p:nvPr>
        </p:nvSpPr>
        <p:spPr/>
        <p:txBody>
          <a:bodyPr/>
          <a:lstStyle/>
          <a:p>
            <a:pPr marL="0" indent="0">
              <a:buNone/>
            </a:pPr>
            <a:r>
              <a:rPr lang="en-US" dirty="0"/>
              <a:t>Once the tank and cartridge are inserted, they will start to heat before the print starts. This typically takes awhile and may take longer if the tank needs to be filled. Let the printer fill the tank so it does not over fill.</a:t>
            </a:r>
          </a:p>
        </p:txBody>
      </p:sp>
    </p:spTree>
    <p:extLst>
      <p:ext uri="{BB962C8B-B14F-4D97-AF65-F5344CB8AC3E}">
        <p14:creationId xmlns:p14="http://schemas.microsoft.com/office/powerpoint/2010/main" val="31289002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4E10-E4C2-45FE-9F63-5BB31DA4D744}"/>
              </a:ext>
            </a:extLst>
          </p:cNvPr>
          <p:cNvSpPr>
            <a:spLocks noGrp="1"/>
          </p:cNvSpPr>
          <p:nvPr>
            <p:ph type="title"/>
          </p:nvPr>
        </p:nvSpPr>
        <p:spPr/>
        <p:txBody>
          <a:bodyPr/>
          <a:lstStyle/>
          <a:p>
            <a:r>
              <a:rPr lang="en-US" dirty="0"/>
              <a:t>Setting up the Form 2</a:t>
            </a:r>
          </a:p>
        </p:txBody>
      </p:sp>
      <p:pic>
        <p:nvPicPr>
          <p:cNvPr id="4" name="Starting_Print">
            <a:hlinkClick r:id="" action="ppaction://media"/>
            <a:extLst>
              <a:ext uri="{FF2B5EF4-FFF2-40B4-BE49-F238E27FC236}">
                <a16:creationId xmlns:a16="http://schemas.microsoft.com/office/drawing/2014/main" id="{BE5564F0-6949-4FAA-A3F1-9959A8F7FA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88407" y="2857500"/>
            <a:ext cx="4165997" cy="2343150"/>
          </a:xfrm>
        </p:spPr>
      </p:pic>
      <p:sp>
        <p:nvSpPr>
          <p:cNvPr id="5" name="TextBox 4">
            <a:extLst>
              <a:ext uri="{FF2B5EF4-FFF2-40B4-BE49-F238E27FC236}">
                <a16:creationId xmlns:a16="http://schemas.microsoft.com/office/drawing/2014/main" id="{8FFFB123-EFC1-4568-BE8A-18DF49AE43F9}"/>
              </a:ext>
            </a:extLst>
          </p:cNvPr>
          <p:cNvSpPr txBox="1"/>
          <p:nvPr/>
        </p:nvSpPr>
        <p:spPr>
          <a:xfrm>
            <a:off x="4870847" y="1314450"/>
            <a:ext cx="3773091" cy="1338828"/>
          </a:xfrm>
          <a:prstGeom prst="rect">
            <a:avLst/>
          </a:prstGeom>
          <a:noFill/>
        </p:spPr>
        <p:txBody>
          <a:bodyPr wrap="square" rtlCol="0">
            <a:spAutoFit/>
          </a:bodyPr>
          <a:lstStyle/>
          <a:p>
            <a:r>
              <a:rPr lang="en-US" sz="1350" dirty="0"/>
              <a:t>Once the tank, build plate, and cartridge are inserted, you can start the print. It will ask you to confirm the breathing valve is open and nothing is on the build plate. After you confirm this, it will either finish heating or filling the tank and start the print.</a:t>
            </a:r>
          </a:p>
        </p:txBody>
      </p:sp>
    </p:spTree>
    <p:extLst>
      <p:ext uri="{BB962C8B-B14F-4D97-AF65-F5344CB8AC3E}">
        <p14:creationId xmlns:p14="http://schemas.microsoft.com/office/powerpoint/2010/main" val="58759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6CF88-9679-4C1D-BE4F-36B54CB4F423}"/>
              </a:ext>
            </a:extLst>
          </p:cNvPr>
          <p:cNvSpPr>
            <a:spLocks noGrp="1"/>
          </p:cNvSpPr>
          <p:nvPr>
            <p:ph type="title"/>
          </p:nvPr>
        </p:nvSpPr>
        <p:spPr/>
        <p:txBody>
          <a:bodyPr/>
          <a:lstStyle/>
          <a:p>
            <a:r>
              <a:rPr lang="en-US" err="1">
                <a:cs typeface="Calibri Light"/>
              </a:rPr>
              <a:t>Formlabs</a:t>
            </a:r>
            <a:r>
              <a:rPr lang="en-US">
                <a:cs typeface="Calibri Light"/>
              </a:rPr>
              <a:t> Dashboard</a:t>
            </a:r>
            <a:endParaRPr lang="en-US"/>
          </a:p>
        </p:txBody>
      </p:sp>
      <p:sp>
        <p:nvSpPr>
          <p:cNvPr id="3" name="Content Placeholder 2">
            <a:extLst>
              <a:ext uri="{FF2B5EF4-FFF2-40B4-BE49-F238E27FC236}">
                <a16:creationId xmlns:a16="http://schemas.microsoft.com/office/drawing/2014/main" id="{748C7688-15D5-4BE1-A9EF-C1782F0EB187}"/>
              </a:ext>
            </a:extLst>
          </p:cNvPr>
          <p:cNvSpPr>
            <a:spLocks noGrp="1"/>
          </p:cNvSpPr>
          <p:nvPr>
            <p:ph idx="1"/>
          </p:nvPr>
        </p:nvSpPr>
        <p:spPr/>
        <p:txBody>
          <a:bodyPr vert="horz" lIns="68580" tIns="34290" rIns="68580" bIns="34290" rtlCol="0" anchor="t">
            <a:normAutofit/>
          </a:bodyPr>
          <a:lstStyle/>
          <a:p>
            <a:pPr marL="0" indent="0">
              <a:buNone/>
            </a:pPr>
            <a:r>
              <a:rPr lang="en-US" err="1">
                <a:cs typeface="Calibri"/>
              </a:rPr>
              <a:t>Formlabs</a:t>
            </a:r>
            <a:r>
              <a:rPr lang="en-US">
                <a:cs typeface="Calibri"/>
              </a:rPr>
              <a:t> Dashboard is a way to monitor the </a:t>
            </a:r>
            <a:r>
              <a:rPr lang="en-US" err="1">
                <a:cs typeface="Calibri"/>
              </a:rPr>
              <a:t>Formlabs's</a:t>
            </a:r>
            <a:r>
              <a:rPr lang="en-US">
                <a:cs typeface="Calibri"/>
              </a:rPr>
              <a:t> progress. While you can send prints remotely, it is forbidden to do so since you are not there to monitor the prestart procedure. </a:t>
            </a:r>
          </a:p>
          <a:p>
            <a:pPr marL="0" indent="0">
              <a:buNone/>
            </a:pPr>
            <a:endParaRPr lang="en-US">
              <a:cs typeface="Calibri"/>
            </a:endParaRPr>
          </a:p>
          <a:p>
            <a:pPr marL="0" indent="0">
              <a:buNone/>
            </a:pPr>
            <a:r>
              <a:rPr lang="en-US">
                <a:cs typeface="Calibri"/>
              </a:rPr>
              <a:t>At this point, you should already have an account with </a:t>
            </a:r>
            <a:r>
              <a:rPr lang="en-US" err="1">
                <a:cs typeface="Calibri"/>
              </a:rPr>
              <a:t>formlabs</a:t>
            </a:r>
            <a:r>
              <a:rPr lang="en-US">
                <a:cs typeface="Calibri"/>
              </a:rPr>
              <a:t> and are ready to join a group</a:t>
            </a:r>
          </a:p>
        </p:txBody>
      </p:sp>
    </p:spTree>
    <p:extLst>
      <p:ext uri="{BB962C8B-B14F-4D97-AF65-F5344CB8AC3E}">
        <p14:creationId xmlns:p14="http://schemas.microsoft.com/office/powerpoint/2010/main" val="29733408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FC0EC-D8CE-4B66-8DF9-FF762D3FB511}"/>
              </a:ext>
            </a:extLst>
          </p:cNvPr>
          <p:cNvSpPr>
            <a:spLocks noGrp="1"/>
          </p:cNvSpPr>
          <p:nvPr>
            <p:ph type="title"/>
          </p:nvPr>
        </p:nvSpPr>
        <p:spPr>
          <a:xfrm>
            <a:off x="856060" y="1314450"/>
            <a:ext cx="7429499" cy="1428750"/>
          </a:xfrm>
        </p:spPr>
        <p:txBody>
          <a:bodyPr/>
          <a:lstStyle/>
          <a:p>
            <a:r>
              <a:rPr lang="en-US" err="1">
                <a:cs typeface="Calibri Light"/>
              </a:rPr>
              <a:t>Formlabs</a:t>
            </a:r>
            <a:r>
              <a:rPr lang="en-US">
                <a:cs typeface="Calibri Light"/>
              </a:rPr>
              <a:t> Dashboard</a:t>
            </a: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59F1575E-B2DB-4671-896F-25221FB2DB9F}"/>
              </a:ext>
            </a:extLst>
          </p:cNvPr>
          <p:cNvPicPr>
            <a:picLocks noGrp="1" noChangeAspect="1"/>
          </p:cNvPicPr>
          <p:nvPr>
            <p:ph idx="1"/>
          </p:nvPr>
        </p:nvPicPr>
        <p:blipFill rotWithShape="1">
          <a:blip r:embed="rId2"/>
          <a:srcRect t="-211" r="230" b="1899"/>
          <a:stretch/>
        </p:blipFill>
        <p:spPr>
          <a:xfrm>
            <a:off x="1582532" y="2219583"/>
            <a:ext cx="5965181" cy="3208429"/>
          </a:xfrm>
          <a:prstGeom prst="rect">
            <a:avLst/>
          </a:prstGeom>
        </p:spPr>
      </p:pic>
      <p:sp>
        <p:nvSpPr>
          <p:cNvPr id="6" name="TextBox 5">
            <a:extLst>
              <a:ext uri="{FF2B5EF4-FFF2-40B4-BE49-F238E27FC236}">
                <a16:creationId xmlns:a16="http://schemas.microsoft.com/office/drawing/2014/main" id="{BFB2DDE4-27D4-4D0C-B69B-0D3964E40881}"/>
              </a:ext>
            </a:extLst>
          </p:cNvPr>
          <p:cNvSpPr txBox="1"/>
          <p:nvPr/>
        </p:nvSpPr>
        <p:spPr>
          <a:xfrm>
            <a:off x="6352601" y="1315827"/>
            <a:ext cx="2057400" cy="6924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a:t>Login using your premade username and password</a:t>
            </a:r>
          </a:p>
        </p:txBody>
      </p:sp>
      <p:cxnSp>
        <p:nvCxnSpPr>
          <p:cNvPr id="7" name="Straight Arrow Connector 6">
            <a:extLst>
              <a:ext uri="{FF2B5EF4-FFF2-40B4-BE49-F238E27FC236}">
                <a16:creationId xmlns:a16="http://schemas.microsoft.com/office/drawing/2014/main" id="{407C0659-FE83-45CD-8479-E923ADEE21E3}"/>
              </a:ext>
            </a:extLst>
          </p:cNvPr>
          <p:cNvCxnSpPr/>
          <p:nvPr/>
        </p:nvCxnSpPr>
        <p:spPr>
          <a:xfrm flipH="1">
            <a:off x="5855207" y="1582039"/>
            <a:ext cx="457199" cy="12710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2A57288-ED6C-457A-8A04-91EAB9D57780}"/>
              </a:ext>
            </a:extLst>
          </p:cNvPr>
          <p:cNvCxnSpPr/>
          <p:nvPr/>
        </p:nvCxnSpPr>
        <p:spPr>
          <a:xfrm>
            <a:off x="6309394" y="1448201"/>
            <a:ext cx="4133" cy="362181"/>
          </a:xfrm>
          <a:prstGeom prst="straightConnector1">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3810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2812-CDD6-4858-A843-A50838777ED0}"/>
              </a:ext>
            </a:extLst>
          </p:cNvPr>
          <p:cNvSpPr>
            <a:spLocks noGrp="1"/>
          </p:cNvSpPr>
          <p:nvPr>
            <p:ph type="title"/>
          </p:nvPr>
        </p:nvSpPr>
        <p:spPr/>
        <p:txBody>
          <a:bodyPr/>
          <a:lstStyle/>
          <a:p>
            <a:r>
              <a:rPr lang="en-US" err="1">
                <a:cs typeface="Calibri Light"/>
              </a:rPr>
              <a:t>Formlabs</a:t>
            </a:r>
            <a:r>
              <a:rPr lang="en-US">
                <a:cs typeface="Calibri Light"/>
              </a:rPr>
              <a:t> Dashboard</a:t>
            </a: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1FD78AB2-6D70-466E-B2C8-B228C403F334}"/>
              </a:ext>
            </a:extLst>
          </p:cNvPr>
          <p:cNvPicPr>
            <a:picLocks noGrp="1" noChangeAspect="1"/>
          </p:cNvPicPr>
          <p:nvPr>
            <p:ph idx="1"/>
          </p:nvPr>
        </p:nvPicPr>
        <p:blipFill>
          <a:blip r:embed="rId2"/>
          <a:stretch>
            <a:fillRect/>
          </a:stretch>
        </p:blipFill>
        <p:spPr>
          <a:xfrm>
            <a:off x="1680774" y="2540765"/>
            <a:ext cx="5773185" cy="3148758"/>
          </a:xfrm>
          <a:prstGeom prst="rect">
            <a:avLst/>
          </a:prstGeom>
        </p:spPr>
      </p:pic>
    </p:spTree>
    <p:extLst>
      <p:ext uri="{BB962C8B-B14F-4D97-AF65-F5344CB8AC3E}">
        <p14:creationId xmlns:p14="http://schemas.microsoft.com/office/powerpoint/2010/main" val="3183804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Acrylates General Information</a:t>
            </a:r>
          </a:p>
        </p:txBody>
      </p:sp>
      <p:sp>
        <p:nvSpPr>
          <p:cNvPr id="3" name="Content Placeholder 2"/>
          <p:cNvSpPr>
            <a:spLocks noGrp="1"/>
          </p:cNvSpPr>
          <p:nvPr>
            <p:ph idx="1"/>
          </p:nvPr>
        </p:nvSpPr>
        <p:spPr>
          <a:xfrm>
            <a:off x="457200" y="1066800"/>
            <a:ext cx="5638800" cy="5486400"/>
          </a:xfrm>
        </p:spPr>
        <p:txBody>
          <a:bodyPr>
            <a:normAutofit fontScale="77500" lnSpcReduction="20000"/>
          </a:bodyPr>
          <a:lstStyle/>
          <a:p>
            <a:pPr>
              <a:lnSpc>
                <a:spcPct val="120000"/>
              </a:lnSpc>
              <a:spcBef>
                <a:spcPts val="0"/>
              </a:spcBef>
              <a:spcAft>
                <a:spcPts val="600"/>
              </a:spcAft>
            </a:pPr>
            <a:r>
              <a:rPr lang="en-US" dirty="0"/>
              <a:t>“Acrylates” are a family of polymers.</a:t>
            </a:r>
          </a:p>
          <a:p>
            <a:pPr>
              <a:lnSpc>
                <a:spcPct val="120000"/>
              </a:lnSpc>
              <a:spcBef>
                <a:spcPts val="0"/>
              </a:spcBef>
              <a:spcAft>
                <a:spcPts val="600"/>
              </a:spcAft>
            </a:pPr>
            <a:r>
              <a:rPr lang="en-US" dirty="0"/>
              <a:t>Acrylate ions are highly reactive.</a:t>
            </a:r>
          </a:p>
          <a:p>
            <a:pPr>
              <a:lnSpc>
                <a:spcPct val="120000"/>
              </a:lnSpc>
              <a:spcBef>
                <a:spcPts val="0"/>
              </a:spcBef>
              <a:spcAft>
                <a:spcPts val="600"/>
              </a:spcAft>
            </a:pPr>
            <a:r>
              <a:rPr lang="en-US" dirty="0"/>
              <a:t>This reactivity means that they can react with YOU!</a:t>
            </a:r>
          </a:p>
          <a:p>
            <a:pPr>
              <a:lnSpc>
                <a:spcPct val="120000"/>
              </a:lnSpc>
              <a:spcBef>
                <a:spcPts val="0"/>
              </a:spcBef>
              <a:spcAft>
                <a:spcPts val="600"/>
              </a:spcAft>
            </a:pPr>
            <a:r>
              <a:rPr lang="en-US" dirty="0"/>
              <a:t>So there are special safety considerations for acrylates and they must be treated with care and respect.</a:t>
            </a:r>
          </a:p>
          <a:p>
            <a:pPr>
              <a:lnSpc>
                <a:spcPct val="120000"/>
              </a:lnSpc>
              <a:spcBef>
                <a:spcPts val="0"/>
              </a:spcBef>
              <a:spcAft>
                <a:spcPts val="600"/>
              </a:spcAft>
            </a:pPr>
            <a:r>
              <a:rPr lang="en-US" dirty="0"/>
              <a:t>Prior to any interactions with acrylates, you </a:t>
            </a:r>
            <a:r>
              <a:rPr lang="en-US" b="1" dirty="0"/>
              <a:t>must</a:t>
            </a:r>
            <a:r>
              <a:rPr lang="en-US" dirty="0"/>
              <a:t> become familiar with the hazards, risks and safety considerations.</a:t>
            </a:r>
          </a:p>
          <a:p>
            <a:pPr>
              <a:lnSpc>
                <a:spcPct val="120000"/>
              </a:lnSpc>
              <a:spcBef>
                <a:spcPts val="0"/>
              </a:spcBef>
              <a:spcAft>
                <a:spcPts val="600"/>
              </a:spcAft>
            </a:pPr>
            <a:endParaRPr lang="en-US" dirty="0"/>
          </a:p>
        </p:txBody>
      </p:sp>
      <p:pic>
        <p:nvPicPr>
          <p:cNvPr id="4100" name="Picture 4" descr="A The molecular structure of the acrylate an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905000"/>
            <a:ext cx="2095500" cy="13144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10400" y="3472934"/>
            <a:ext cx="1390124" cy="369332"/>
          </a:xfrm>
          <a:prstGeom prst="rect">
            <a:avLst/>
          </a:prstGeom>
          <a:noFill/>
        </p:spPr>
        <p:txBody>
          <a:bodyPr wrap="none" rtlCol="0">
            <a:spAutoFit/>
          </a:bodyPr>
          <a:lstStyle/>
          <a:p>
            <a:r>
              <a:rPr lang="en-US" dirty="0">
                <a:solidFill>
                  <a:srgbClr val="CC6600"/>
                </a:solidFill>
              </a:rPr>
              <a:t>Acrylate ion</a:t>
            </a:r>
          </a:p>
        </p:txBody>
      </p:sp>
      <p:sp>
        <p:nvSpPr>
          <p:cNvPr id="4" name="Slide Number Placeholder 3"/>
          <p:cNvSpPr>
            <a:spLocks noGrp="1"/>
          </p:cNvSpPr>
          <p:nvPr>
            <p:ph type="sldNum" sz="quarter" idx="12"/>
          </p:nvPr>
        </p:nvSpPr>
        <p:spPr/>
        <p:txBody>
          <a:bodyPr/>
          <a:lstStyle/>
          <a:p>
            <a:fld id="{59B4735B-6DE0-4565-A2C4-0A11AECFDCE6}" type="slidenum">
              <a:rPr lang="en-US" smtClean="0"/>
              <a:pPr/>
              <a:t>8</a:t>
            </a:fld>
            <a:endParaRPr lang="en-US" dirty="0"/>
          </a:p>
        </p:txBody>
      </p:sp>
    </p:spTree>
    <p:extLst>
      <p:ext uri="{BB962C8B-B14F-4D97-AF65-F5344CB8AC3E}">
        <p14:creationId xmlns:p14="http://schemas.microsoft.com/office/powerpoint/2010/main" val="22776786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E4BD-A296-4F9F-A39D-4552F4C42DFA}"/>
              </a:ext>
            </a:extLst>
          </p:cNvPr>
          <p:cNvSpPr>
            <a:spLocks noGrp="1"/>
          </p:cNvSpPr>
          <p:nvPr>
            <p:ph type="title"/>
          </p:nvPr>
        </p:nvSpPr>
        <p:spPr/>
        <p:txBody>
          <a:bodyPr/>
          <a:lstStyle/>
          <a:p>
            <a:r>
              <a:rPr lang="en-US" err="1">
                <a:cs typeface="Calibri Light"/>
              </a:rPr>
              <a:t>Formlabs</a:t>
            </a:r>
            <a:r>
              <a:rPr lang="en-US">
                <a:cs typeface="Calibri Light"/>
              </a:rPr>
              <a:t> Dashboard</a:t>
            </a: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BDEDB972-2F49-49B7-8E88-938BD2E3F6DE}"/>
              </a:ext>
            </a:extLst>
          </p:cNvPr>
          <p:cNvPicPr>
            <a:picLocks noGrp="1" noChangeAspect="1"/>
          </p:cNvPicPr>
          <p:nvPr>
            <p:ph idx="1"/>
          </p:nvPr>
        </p:nvPicPr>
        <p:blipFill>
          <a:blip r:embed="rId2"/>
          <a:stretch>
            <a:fillRect/>
          </a:stretch>
        </p:blipFill>
        <p:spPr>
          <a:xfrm>
            <a:off x="1584377" y="2416826"/>
            <a:ext cx="5965980" cy="3258927"/>
          </a:xfrm>
          <a:prstGeom prst="rect">
            <a:avLst/>
          </a:prstGeom>
        </p:spPr>
      </p:pic>
      <p:sp>
        <p:nvSpPr>
          <p:cNvPr id="6" name="Rectangle 5">
            <a:extLst>
              <a:ext uri="{FF2B5EF4-FFF2-40B4-BE49-F238E27FC236}">
                <a16:creationId xmlns:a16="http://schemas.microsoft.com/office/drawing/2014/main" id="{6A313906-B18A-43F3-89FA-6B97DFF8575A}"/>
              </a:ext>
            </a:extLst>
          </p:cNvPr>
          <p:cNvSpPr/>
          <p:nvPr/>
        </p:nvSpPr>
        <p:spPr>
          <a:xfrm>
            <a:off x="3295463" y="3310525"/>
            <a:ext cx="685800" cy="72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2F597AF4-70D8-4545-AF7C-12BBA1741E0D}"/>
              </a:ext>
            </a:extLst>
          </p:cNvPr>
          <p:cNvSpPr/>
          <p:nvPr/>
        </p:nvSpPr>
        <p:spPr>
          <a:xfrm>
            <a:off x="3295463" y="3210857"/>
            <a:ext cx="685800" cy="72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021781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4438-5F98-405C-B35F-8EA45E40408A}"/>
              </a:ext>
            </a:extLst>
          </p:cNvPr>
          <p:cNvSpPr>
            <a:spLocks noGrp="1"/>
          </p:cNvSpPr>
          <p:nvPr>
            <p:ph type="title"/>
          </p:nvPr>
        </p:nvSpPr>
        <p:spPr/>
        <p:txBody>
          <a:bodyPr/>
          <a:lstStyle/>
          <a:p>
            <a:r>
              <a:rPr lang="en-US" err="1">
                <a:cs typeface="Calibri Light"/>
              </a:rPr>
              <a:t>Formlabs</a:t>
            </a:r>
            <a:r>
              <a:rPr lang="en-US">
                <a:cs typeface="Calibri Light"/>
              </a:rPr>
              <a:t> Dashboard</a:t>
            </a:r>
            <a:endParaRPr lang="en-US"/>
          </a:p>
        </p:txBody>
      </p:sp>
      <p:pic>
        <p:nvPicPr>
          <p:cNvPr id="4" name="Picture 4" descr="A screenshot of a social media post&#10;&#10;Description generated with very high confidence">
            <a:extLst>
              <a:ext uri="{FF2B5EF4-FFF2-40B4-BE49-F238E27FC236}">
                <a16:creationId xmlns:a16="http://schemas.microsoft.com/office/drawing/2014/main" id="{4E401F58-B340-4608-83E6-C87F84D32252}"/>
              </a:ext>
            </a:extLst>
          </p:cNvPr>
          <p:cNvPicPr>
            <a:picLocks noGrp="1" noChangeAspect="1"/>
          </p:cNvPicPr>
          <p:nvPr>
            <p:ph idx="1"/>
          </p:nvPr>
        </p:nvPicPr>
        <p:blipFill>
          <a:blip r:embed="rId2"/>
          <a:stretch>
            <a:fillRect/>
          </a:stretch>
        </p:blipFill>
        <p:spPr>
          <a:xfrm>
            <a:off x="1632576" y="2533879"/>
            <a:ext cx="5876468" cy="3203843"/>
          </a:xfrm>
          <a:prstGeom prst="rect">
            <a:avLst/>
          </a:prstGeom>
        </p:spPr>
      </p:pic>
    </p:spTree>
    <p:extLst>
      <p:ext uri="{BB962C8B-B14F-4D97-AF65-F5344CB8AC3E}">
        <p14:creationId xmlns:p14="http://schemas.microsoft.com/office/powerpoint/2010/main" val="27221215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lgn="ctr">
              <a:buNone/>
            </a:pPr>
            <a:r>
              <a:rPr lang="en-US" sz="4400" b="1" dirty="0">
                <a:solidFill>
                  <a:srgbClr val="CC6600"/>
                </a:solidFill>
              </a:rPr>
              <a:t>Appendix – SDS</a:t>
            </a:r>
          </a:p>
          <a:p>
            <a:pPr marL="0" indent="0" algn="ctr">
              <a:buNone/>
            </a:pPr>
            <a:r>
              <a:rPr lang="en-US" sz="4000" b="1" dirty="0">
                <a:solidFill>
                  <a:srgbClr val="CC6600"/>
                </a:solidFill>
              </a:rPr>
              <a:t>Details for all sections</a:t>
            </a:r>
          </a:p>
        </p:txBody>
      </p:sp>
      <p:sp>
        <p:nvSpPr>
          <p:cNvPr id="3" name="Slide Number Placeholder 2"/>
          <p:cNvSpPr>
            <a:spLocks noGrp="1"/>
          </p:cNvSpPr>
          <p:nvPr>
            <p:ph type="sldNum" sz="quarter" idx="12"/>
          </p:nvPr>
        </p:nvSpPr>
        <p:spPr/>
        <p:txBody>
          <a:bodyPr/>
          <a:lstStyle/>
          <a:p>
            <a:fld id="{59B4735B-6DE0-4565-A2C4-0A11AECFDCE6}" type="slidenum">
              <a:rPr lang="en-US" smtClean="0"/>
              <a:pPr/>
              <a:t>82</a:t>
            </a:fld>
            <a:endParaRPr lang="en-US" dirty="0"/>
          </a:p>
        </p:txBody>
      </p:sp>
    </p:spTree>
    <p:extLst>
      <p:ext uri="{BB962C8B-B14F-4D97-AF65-F5344CB8AC3E}">
        <p14:creationId xmlns:p14="http://schemas.microsoft.com/office/powerpoint/2010/main" val="10052331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Terms</a:t>
            </a:r>
          </a:p>
        </p:txBody>
      </p:sp>
      <p:sp>
        <p:nvSpPr>
          <p:cNvPr id="3" name="Content Placeholder 2"/>
          <p:cNvSpPr>
            <a:spLocks noGrp="1"/>
          </p:cNvSpPr>
          <p:nvPr>
            <p:ph idx="1"/>
          </p:nvPr>
        </p:nvSpPr>
        <p:spPr/>
        <p:txBody>
          <a:bodyPr>
            <a:normAutofit/>
          </a:bodyPr>
          <a:lstStyle/>
          <a:p>
            <a:r>
              <a:rPr lang="en-US" sz="2800" dirty="0"/>
              <a:t>Acrylates: the salts, esters, and conjugate  bases of acrylic acid and its derivatives. (Wikipedia)</a:t>
            </a:r>
          </a:p>
          <a:p>
            <a:r>
              <a:rPr lang="en-US" sz="2800" dirty="0"/>
              <a:t>Monomer:  unit molecule used to build up polymers.</a:t>
            </a:r>
          </a:p>
          <a:p>
            <a:r>
              <a:rPr lang="en-US" sz="2800" dirty="0"/>
              <a:t>Polymer:  a large molecule made up of many subunits.  A common term is “plastic.”</a:t>
            </a:r>
          </a:p>
          <a:p>
            <a:r>
              <a:rPr lang="en-US" sz="2800" dirty="0"/>
              <a:t>Copolymer:  a mixture of 2 polymers that creates a new substance with unique properties</a:t>
            </a:r>
          </a:p>
          <a:p>
            <a:r>
              <a:rPr lang="en-US" sz="2800" dirty="0"/>
              <a:t>SDS:  Safety Data Sheet</a:t>
            </a:r>
          </a:p>
          <a:p>
            <a:endParaRPr lang="en-US" sz="2800" dirty="0"/>
          </a:p>
        </p:txBody>
      </p:sp>
      <p:sp>
        <p:nvSpPr>
          <p:cNvPr id="4" name="Slide Number Placeholder 3"/>
          <p:cNvSpPr>
            <a:spLocks noGrp="1"/>
          </p:cNvSpPr>
          <p:nvPr>
            <p:ph type="sldNum" sz="quarter" idx="12"/>
          </p:nvPr>
        </p:nvSpPr>
        <p:spPr/>
        <p:txBody>
          <a:bodyPr/>
          <a:lstStyle/>
          <a:p>
            <a:fld id="{59B4735B-6DE0-4565-A2C4-0A11AECFDCE6}" type="slidenum">
              <a:rPr lang="en-US" smtClean="0"/>
              <a:pPr/>
              <a:t>83</a:t>
            </a:fld>
            <a:endParaRPr lang="en-US" dirty="0"/>
          </a:p>
        </p:txBody>
      </p:sp>
    </p:spTree>
    <p:extLst>
      <p:ext uri="{BB962C8B-B14F-4D97-AF65-F5344CB8AC3E}">
        <p14:creationId xmlns:p14="http://schemas.microsoft.com/office/powerpoint/2010/main" val="19059789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make 717 policy</a:t>
            </a:r>
          </a:p>
        </p:txBody>
      </p:sp>
      <p:sp>
        <p:nvSpPr>
          <p:cNvPr id="3" name="Content Placeholder 2"/>
          <p:cNvSpPr>
            <a:spLocks noGrp="1"/>
          </p:cNvSpPr>
          <p:nvPr>
            <p:ph idx="1"/>
          </p:nvPr>
        </p:nvSpPr>
        <p:spPr>
          <a:xfrm>
            <a:off x="533400" y="1143000"/>
            <a:ext cx="4267200" cy="5410200"/>
          </a:xfrm>
        </p:spPr>
        <p:txBody>
          <a:bodyPr>
            <a:normAutofit fontScale="92500" lnSpcReduction="20000"/>
          </a:bodyPr>
          <a:lstStyle/>
          <a:p>
            <a:r>
              <a:rPr lang="en-US" dirty="0"/>
              <a:t>All chemicals in the make facility have an SDS on file</a:t>
            </a:r>
          </a:p>
          <a:p>
            <a:r>
              <a:rPr lang="en-US" dirty="0"/>
              <a:t>Read the SDS before you use a new-to-you chemical!</a:t>
            </a:r>
          </a:p>
          <a:p>
            <a:r>
              <a:rPr lang="en-US" dirty="0"/>
              <a:t>Any new chemicals brought to the site, must have an SDS submitted and approved </a:t>
            </a:r>
            <a:r>
              <a:rPr lang="en-US" b="1" dirty="0"/>
              <a:t>before</a:t>
            </a:r>
            <a:r>
              <a:rPr lang="en-US" dirty="0"/>
              <a:t> it can be brought on site</a:t>
            </a:r>
          </a:p>
        </p:txBody>
      </p:sp>
      <p:pic>
        <p:nvPicPr>
          <p:cNvPr id="4" name="Picture 3"/>
          <p:cNvPicPr>
            <a:picLocks noChangeAspect="1"/>
          </p:cNvPicPr>
          <p:nvPr/>
        </p:nvPicPr>
        <p:blipFill>
          <a:blip r:embed="rId2" cstate="print"/>
          <a:stretch>
            <a:fillRect/>
          </a:stretch>
        </p:blipFill>
        <p:spPr>
          <a:xfrm>
            <a:off x="5618748" y="1447800"/>
            <a:ext cx="3096126" cy="3807827"/>
          </a:xfrm>
          <a:prstGeom prst="rect">
            <a:avLst/>
          </a:prstGeom>
          <a:ln>
            <a:solidFill>
              <a:srgbClr val="CC6600"/>
            </a:solidFill>
          </a:ln>
        </p:spPr>
      </p:pic>
      <p:sp>
        <p:nvSpPr>
          <p:cNvPr id="5" name="Slide Number Placeholder 4"/>
          <p:cNvSpPr>
            <a:spLocks noGrp="1"/>
          </p:cNvSpPr>
          <p:nvPr>
            <p:ph type="sldNum" sz="quarter" idx="12"/>
          </p:nvPr>
        </p:nvSpPr>
        <p:spPr/>
        <p:txBody>
          <a:bodyPr/>
          <a:lstStyle/>
          <a:p>
            <a:fld id="{59B4735B-6DE0-4565-A2C4-0A11AECFDCE6}" type="slidenum">
              <a:rPr lang="en-US" smtClean="0"/>
              <a:pPr/>
              <a:t>84</a:t>
            </a:fld>
            <a:endParaRPr lang="en-US" dirty="0"/>
          </a:p>
        </p:txBody>
      </p:sp>
    </p:spTree>
    <p:extLst>
      <p:ext uri="{BB962C8B-B14F-4D97-AF65-F5344CB8AC3E}">
        <p14:creationId xmlns:p14="http://schemas.microsoft.com/office/powerpoint/2010/main" val="24169862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239000" cy="563562"/>
          </a:xfrm>
        </p:spPr>
        <p:txBody>
          <a:bodyPr/>
          <a:lstStyle/>
          <a:p>
            <a:r>
              <a:rPr lang="en-US" sz="2400" dirty="0"/>
              <a:t>How to read and understand the SDS for Formlabs resin</a:t>
            </a:r>
          </a:p>
        </p:txBody>
      </p:sp>
      <p:sp>
        <p:nvSpPr>
          <p:cNvPr id="3" name="Content Placeholder 2"/>
          <p:cNvSpPr>
            <a:spLocks noGrp="1"/>
          </p:cNvSpPr>
          <p:nvPr>
            <p:ph idx="1"/>
          </p:nvPr>
        </p:nvSpPr>
        <p:spPr/>
        <p:txBody>
          <a:bodyPr/>
          <a:lstStyle/>
          <a:p>
            <a:r>
              <a:rPr lang="en-US" dirty="0"/>
              <a:t>This section is a high level review of the safety data sheet for Formlabs acrylic resin and its implications for use in the make 717 facility.</a:t>
            </a:r>
          </a:p>
        </p:txBody>
      </p:sp>
      <p:sp>
        <p:nvSpPr>
          <p:cNvPr id="4" name="Slide Number Placeholder 3"/>
          <p:cNvSpPr>
            <a:spLocks noGrp="1"/>
          </p:cNvSpPr>
          <p:nvPr>
            <p:ph type="sldNum" sz="quarter" idx="12"/>
          </p:nvPr>
        </p:nvSpPr>
        <p:spPr/>
        <p:txBody>
          <a:bodyPr/>
          <a:lstStyle/>
          <a:p>
            <a:fld id="{59B4735B-6DE0-4565-A2C4-0A11AECFDCE6}" type="slidenum">
              <a:rPr lang="en-US" smtClean="0"/>
              <a:pPr/>
              <a:t>85</a:t>
            </a:fld>
            <a:endParaRPr lang="en-US" dirty="0"/>
          </a:p>
        </p:txBody>
      </p:sp>
    </p:spTree>
    <p:extLst>
      <p:ext uri="{BB962C8B-B14F-4D97-AF65-F5344CB8AC3E}">
        <p14:creationId xmlns:p14="http://schemas.microsoft.com/office/powerpoint/2010/main" val="29676864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685800" y="3667125"/>
            <a:ext cx="7467600" cy="2620963"/>
          </a:xfrm>
        </p:spPr>
        <p:txBody>
          <a:bodyPr/>
          <a:lstStyle/>
          <a:p>
            <a:r>
              <a:rPr lang="en-US" dirty="0"/>
              <a:t>The formalabs materials are “photoreactive” – they start to have a chemical reaction when exposed to light</a:t>
            </a:r>
          </a:p>
          <a:p>
            <a:r>
              <a:rPr lang="en-US" dirty="0"/>
              <a:t>Methacrylic acid esters – therefore they must be treated as Acrylates</a:t>
            </a:r>
          </a:p>
        </p:txBody>
      </p:sp>
      <p:pic>
        <p:nvPicPr>
          <p:cNvPr id="5" name="Picture 4"/>
          <p:cNvPicPr>
            <a:picLocks noChangeAspect="1"/>
          </p:cNvPicPr>
          <p:nvPr/>
        </p:nvPicPr>
        <p:blipFill>
          <a:blip r:embed="rId2" cstate="print"/>
          <a:stretch>
            <a:fillRect/>
          </a:stretch>
        </p:blipFill>
        <p:spPr>
          <a:xfrm>
            <a:off x="1619250" y="1066800"/>
            <a:ext cx="5905500" cy="2066925"/>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86</a:t>
            </a:fld>
            <a:endParaRPr lang="en-US" dirty="0"/>
          </a:p>
        </p:txBody>
      </p:sp>
    </p:spTree>
    <p:extLst>
      <p:ext uri="{BB962C8B-B14F-4D97-AF65-F5344CB8AC3E}">
        <p14:creationId xmlns:p14="http://schemas.microsoft.com/office/powerpoint/2010/main" val="27490285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457200" y="5257800"/>
            <a:ext cx="8534400" cy="1576137"/>
          </a:xfrm>
        </p:spPr>
        <p:txBody>
          <a:bodyPr>
            <a:normAutofit/>
          </a:bodyPr>
          <a:lstStyle/>
          <a:p>
            <a:r>
              <a:rPr lang="en-US" sz="2000" dirty="0"/>
              <a:t>This part of the SDS summarizes at a high level the hazards :</a:t>
            </a:r>
          </a:p>
          <a:p>
            <a:pPr lvl="1"/>
            <a:r>
              <a:rPr lang="en-US" sz="1600" dirty="0"/>
              <a:t>Skin irritant</a:t>
            </a:r>
          </a:p>
          <a:p>
            <a:pPr lvl="1"/>
            <a:r>
              <a:rPr lang="en-US" sz="1600" dirty="0"/>
              <a:t>Skin or respiratory sensitizer (ie., exposure makes you allergic – think peanuts)</a:t>
            </a:r>
          </a:p>
          <a:p>
            <a:pPr lvl="1"/>
            <a:r>
              <a:rPr lang="en-US" sz="1600" dirty="0"/>
              <a:t>Eye irritant</a:t>
            </a:r>
          </a:p>
        </p:txBody>
      </p:sp>
      <p:pic>
        <p:nvPicPr>
          <p:cNvPr id="4" name="Picture 3"/>
          <p:cNvPicPr>
            <a:picLocks noChangeAspect="1"/>
          </p:cNvPicPr>
          <p:nvPr/>
        </p:nvPicPr>
        <p:blipFill>
          <a:blip r:embed="rId2" cstate="print"/>
          <a:stretch>
            <a:fillRect/>
          </a:stretch>
        </p:blipFill>
        <p:spPr>
          <a:xfrm>
            <a:off x="1404937" y="1061034"/>
            <a:ext cx="6334125" cy="3933825"/>
          </a:xfrm>
          <a:prstGeom prst="rect">
            <a:avLst/>
          </a:prstGeom>
          <a:ln>
            <a:solidFill>
              <a:srgbClr val="CC6600"/>
            </a:solidFill>
          </a:ln>
        </p:spPr>
      </p:pic>
      <p:sp>
        <p:nvSpPr>
          <p:cNvPr id="5" name="Slide Number Placeholder 4"/>
          <p:cNvSpPr>
            <a:spLocks noGrp="1"/>
          </p:cNvSpPr>
          <p:nvPr>
            <p:ph type="sldNum" sz="quarter" idx="12"/>
          </p:nvPr>
        </p:nvSpPr>
        <p:spPr/>
        <p:txBody>
          <a:bodyPr/>
          <a:lstStyle/>
          <a:p>
            <a:fld id="{59B4735B-6DE0-4565-A2C4-0A11AECFDCE6}" type="slidenum">
              <a:rPr lang="en-US" smtClean="0"/>
              <a:pPr/>
              <a:t>87</a:t>
            </a:fld>
            <a:endParaRPr lang="en-US" dirty="0"/>
          </a:p>
        </p:txBody>
      </p:sp>
    </p:spTree>
    <p:extLst>
      <p:ext uri="{BB962C8B-B14F-4D97-AF65-F5344CB8AC3E}">
        <p14:creationId xmlns:p14="http://schemas.microsoft.com/office/powerpoint/2010/main" val="1915005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304800" y="4419600"/>
            <a:ext cx="8686800" cy="2133600"/>
          </a:xfrm>
        </p:spPr>
        <p:txBody>
          <a:bodyPr>
            <a:normAutofit lnSpcReduction="10000"/>
          </a:bodyPr>
          <a:lstStyle/>
          <a:p>
            <a:r>
              <a:rPr lang="en-US" sz="2400" dirty="0"/>
              <a:t>More details about specific hazards and how to handle safely:</a:t>
            </a:r>
          </a:p>
          <a:p>
            <a:pPr lvl="1"/>
            <a:r>
              <a:rPr lang="en-US" sz="1400" dirty="0"/>
              <a:t>Skin irritant = wear gloves, wash after handling</a:t>
            </a:r>
          </a:p>
          <a:p>
            <a:pPr lvl="1"/>
            <a:r>
              <a:rPr lang="en-US" sz="1400" dirty="0"/>
              <a:t>Wear eye and/or face protection</a:t>
            </a:r>
          </a:p>
          <a:p>
            <a:pPr lvl="1"/>
            <a:r>
              <a:rPr lang="en-US" sz="1400" dirty="0"/>
              <a:t>Special containment to avoid releasing into the environment</a:t>
            </a:r>
          </a:p>
          <a:p>
            <a:pPr lvl="1"/>
            <a:r>
              <a:rPr lang="en-US" sz="1400" dirty="0"/>
              <a:t>Contaminated clothing can’t leave the work site!!!</a:t>
            </a:r>
          </a:p>
          <a:p>
            <a:r>
              <a:rPr lang="en-US" sz="1800" b="1" dirty="0">
                <a:solidFill>
                  <a:srgbClr val="CC6600"/>
                </a:solidFill>
              </a:rPr>
              <a:t>This is NOT PLA!!!</a:t>
            </a:r>
          </a:p>
          <a:p>
            <a:pPr lvl="1"/>
            <a:endParaRPr lang="en-US" sz="1400" dirty="0"/>
          </a:p>
        </p:txBody>
      </p:sp>
      <p:pic>
        <p:nvPicPr>
          <p:cNvPr id="5" name="Picture 4"/>
          <p:cNvPicPr>
            <a:picLocks noChangeAspect="1"/>
          </p:cNvPicPr>
          <p:nvPr/>
        </p:nvPicPr>
        <p:blipFill>
          <a:blip r:embed="rId2" cstate="print"/>
          <a:stretch>
            <a:fillRect/>
          </a:stretch>
        </p:blipFill>
        <p:spPr>
          <a:xfrm>
            <a:off x="1219200" y="990600"/>
            <a:ext cx="6419433" cy="3124200"/>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88</a:t>
            </a:fld>
            <a:endParaRPr lang="en-US" dirty="0"/>
          </a:p>
        </p:txBody>
      </p:sp>
    </p:spTree>
    <p:extLst>
      <p:ext uri="{BB962C8B-B14F-4D97-AF65-F5344CB8AC3E}">
        <p14:creationId xmlns:p14="http://schemas.microsoft.com/office/powerpoint/2010/main" val="21790905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457200" y="4572000"/>
            <a:ext cx="8686800" cy="2133600"/>
          </a:xfrm>
        </p:spPr>
        <p:txBody>
          <a:bodyPr>
            <a:normAutofit/>
          </a:bodyPr>
          <a:lstStyle/>
          <a:p>
            <a:r>
              <a:rPr lang="en-US" sz="2400" dirty="0"/>
              <a:t>More details about how to handle safely:</a:t>
            </a:r>
          </a:p>
          <a:p>
            <a:pPr lvl="1"/>
            <a:r>
              <a:rPr lang="en-US" sz="1400" dirty="0"/>
              <a:t>Wash well</a:t>
            </a:r>
          </a:p>
          <a:p>
            <a:pPr lvl="1"/>
            <a:r>
              <a:rPr lang="en-US" sz="1400" dirty="0"/>
              <a:t>Seek medical attention if a rash forms</a:t>
            </a:r>
          </a:p>
          <a:p>
            <a:pPr lvl="1"/>
            <a:r>
              <a:rPr lang="en-US" sz="1400" dirty="0"/>
              <a:t>Collect any stray spills and contaminated good</a:t>
            </a:r>
          </a:p>
          <a:p>
            <a:r>
              <a:rPr lang="en-US" sz="1800" dirty="0"/>
              <a:t>Other health effects</a:t>
            </a:r>
          </a:p>
          <a:p>
            <a:pPr lvl="1"/>
            <a:r>
              <a:rPr lang="en-US" sz="1400" dirty="0"/>
              <a:t>headaches, nausea, etc.</a:t>
            </a:r>
          </a:p>
          <a:p>
            <a:pPr lvl="1"/>
            <a:endParaRPr lang="en-US" sz="1400" dirty="0"/>
          </a:p>
        </p:txBody>
      </p:sp>
      <p:pic>
        <p:nvPicPr>
          <p:cNvPr id="4" name="Picture 3"/>
          <p:cNvPicPr>
            <a:picLocks noChangeAspect="1"/>
          </p:cNvPicPr>
          <p:nvPr/>
        </p:nvPicPr>
        <p:blipFill>
          <a:blip r:embed="rId2" cstate="print"/>
          <a:stretch>
            <a:fillRect/>
          </a:stretch>
        </p:blipFill>
        <p:spPr>
          <a:xfrm>
            <a:off x="1071562" y="981075"/>
            <a:ext cx="7000875" cy="3295650"/>
          </a:xfrm>
          <a:prstGeom prst="rect">
            <a:avLst/>
          </a:prstGeom>
          <a:ln>
            <a:solidFill>
              <a:srgbClr val="CC6600"/>
            </a:solidFill>
          </a:ln>
        </p:spPr>
      </p:pic>
      <p:sp>
        <p:nvSpPr>
          <p:cNvPr id="5" name="Slide Number Placeholder 4"/>
          <p:cNvSpPr>
            <a:spLocks noGrp="1"/>
          </p:cNvSpPr>
          <p:nvPr>
            <p:ph type="sldNum" sz="quarter" idx="12"/>
          </p:nvPr>
        </p:nvSpPr>
        <p:spPr/>
        <p:txBody>
          <a:bodyPr/>
          <a:lstStyle/>
          <a:p>
            <a:fld id="{59B4735B-6DE0-4565-A2C4-0A11AECFDCE6}" type="slidenum">
              <a:rPr lang="en-US" smtClean="0"/>
              <a:pPr/>
              <a:t>89</a:t>
            </a:fld>
            <a:endParaRPr lang="en-US" dirty="0"/>
          </a:p>
        </p:txBody>
      </p:sp>
    </p:spTree>
    <p:extLst>
      <p:ext uri="{BB962C8B-B14F-4D97-AF65-F5344CB8AC3E}">
        <p14:creationId xmlns:p14="http://schemas.microsoft.com/office/powerpoint/2010/main" val="747743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SDS</a:t>
            </a:r>
          </a:p>
        </p:txBody>
      </p:sp>
      <p:sp>
        <p:nvSpPr>
          <p:cNvPr id="3" name="Content Placeholder 2"/>
          <p:cNvSpPr>
            <a:spLocks noGrp="1"/>
          </p:cNvSpPr>
          <p:nvPr>
            <p:ph idx="1"/>
          </p:nvPr>
        </p:nvSpPr>
        <p:spPr/>
        <p:txBody>
          <a:bodyPr>
            <a:normAutofit fontScale="85000" lnSpcReduction="10000"/>
          </a:bodyPr>
          <a:lstStyle/>
          <a:p>
            <a:r>
              <a:rPr lang="en-US" dirty="0"/>
              <a:t>SDS = Safety Data Sheet</a:t>
            </a:r>
          </a:p>
          <a:p>
            <a:pPr lvl="1"/>
            <a:r>
              <a:rPr lang="en-US" i="1" dirty="0"/>
              <a:t>formerly known as MSDS, Materials Safety Data Sheet</a:t>
            </a:r>
          </a:p>
          <a:p>
            <a:r>
              <a:rPr lang="en-US" dirty="0"/>
              <a:t>Shares the basic information about each chemical or compound, including:</a:t>
            </a:r>
          </a:p>
          <a:p>
            <a:pPr lvl="1"/>
            <a:r>
              <a:rPr lang="en-US" dirty="0"/>
              <a:t>Basic properties</a:t>
            </a:r>
          </a:p>
          <a:p>
            <a:pPr lvl="1"/>
            <a:r>
              <a:rPr lang="en-US" dirty="0"/>
              <a:t>Physical, health and environmental </a:t>
            </a:r>
            <a:r>
              <a:rPr lang="en-US" dirty="0">
                <a:solidFill>
                  <a:srgbClr val="CC6600"/>
                </a:solidFill>
              </a:rPr>
              <a:t>hazards</a:t>
            </a:r>
          </a:p>
          <a:p>
            <a:pPr lvl="1"/>
            <a:r>
              <a:rPr lang="en-US" dirty="0"/>
              <a:t>Protective measures</a:t>
            </a:r>
          </a:p>
          <a:p>
            <a:pPr lvl="1"/>
            <a:r>
              <a:rPr lang="en-US" dirty="0"/>
              <a:t>Safety precautions for handling, storing, etc.</a:t>
            </a:r>
          </a:p>
          <a:p>
            <a:pPr lvl="1"/>
            <a:r>
              <a:rPr lang="en-US" dirty="0">
                <a:hlinkClick r:id="rId2"/>
              </a:rPr>
              <a:t>https://www.osha.gov/Publications/OSHA3514.html</a:t>
            </a:r>
            <a:r>
              <a:rPr lang="en-US" dirty="0"/>
              <a:t> </a:t>
            </a:r>
          </a:p>
          <a:p>
            <a:pPr lvl="1"/>
            <a:endParaRPr lang="en-US" dirty="0"/>
          </a:p>
          <a:p>
            <a:r>
              <a:rPr lang="en-US" b="1" dirty="0">
                <a:solidFill>
                  <a:srgbClr val="CC6600"/>
                </a:solidFill>
              </a:rPr>
              <a:t>The SDS is the comprehensive list of hazards</a:t>
            </a:r>
          </a:p>
        </p:txBody>
      </p:sp>
      <p:sp>
        <p:nvSpPr>
          <p:cNvPr id="4" name="Slide Number Placeholder 3"/>
          <p:cNvSpPr>
            <a:spLocks noGrp="1"/>
          </p:cNvSpPr>
          <p:nvPr>
            <p:ph type="sldNum" sz="quarter" idx="12"/>
          </p:nvPr>
        </p:nvSpPr>
        <p:spPr/>
        <p:txBody>
          <a:bodyPr/>
          <a:lstStyle/>
          <a:p>
            <a:fld id="{59B4735B-6DE0-4565-A2C4-0A11AECFDCE6}" type="slidenum">
              <a:rPr lang="en-US" smtClean="0"/>
              <a:pPr/>
              <a:t>9</a:t>
            </a:fld>
            <a:endParaRPr lang="en-US" dirty="0"/>
          </a:p>
        </p:txBody>
      </p:sp>
    </p:spTree>
    <p:extLst>
      <p:ext uri="{BB962C8B-B14F-4D97-AF65-F5344CB8AC3E}">
        <p14:creationId xmlns:p14="http://schemas.microsoft.com/office/powerpoint/2010/main" val="36380522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457200" y="4038600"/>
            <a:ext cx="8686800" cy="2133600"/>
          </a:xfrm>
        </p:spPr>
        <p:txBody>
          <a:bodyPr>
            <a:normAutofit/>
          </a:bodyPr>
          <a:lstStyle/>
          <a:p>
            <a:r>
              <a:rPr lang="en-US" sz="2400" dirty="0"/>
              <a:t>Section 3 gives the chemical information</a:t>
            </a:r>
            <a:endParaRPr lang="en-US" sz="1400" dirty="0"/>
          </a:p>
          <a:p>
            <a:pPr lvl="1"/>
            <a:endParaRPr lang="en-US" sz="1400" dirty="0"/>
          </a:p>
        </p:txBody>
      </p:sp>
      <p:pic>
        <p:nvPicPr>
          <p:cNvPr id="5" name="Picture 4"/>
          <p:cNvPicPr>
            <a:picLocks noChangeAspect="1"/>
          </p:cNvPicPr>
          <p:nvPr/>
        </p:nvPicPr>
        <p:blipFill>
          <a:blip r:embed="rId2" cstate="print"/>
          <a:stretch>
            <a:fillRect/>
          </a:stretch>
        </p:blipFill>
        <p:spPr>
          <a:xfrm>
            <a:off x="762000" y="1295400"/>
            <a:ext cx="7105650" cy="2171700"/>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90</a:t>
            </a:fld>
            <a:endParaRPr lang="en-US" dirty="0"/>
          </a:p>
        </p:txBody>
      </p:sp>
    </p:spTree>
    <p:extLst>
      <p:ext uri="{BB962C8B-B14F-4D97-AF65-F5344CB8AC3E}">
        <p14:creationId xmlns:p14="http://schemas.microsoft.com/office/powerpoint/2010/main" val="8802936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304800" y="4191000"/>
            <a:ext cx="8686800" cy="2133600"/>
          </a:xfrm>
        </p:spPr>
        <p:txBody>
          <a:bodyPr>
            <a:normAutofit/>
          </a:bodyPr>
          <a:lstStyle/>
          <a:p>
            <a:r>
              <a:rPr lang="en-US" sz="2400" dirty="0"/>
              <a:t>Section 4 gives the First Aid information. You should always read this (read it first even!)</a:t>
            </a:r>
          </a:p>
          <a:p>
            <a:pPr lvl="1"/>
            <a:r>
              <a:rPr lang="en-US" sz="2000" dirty="0"/>
              <a:t>What to do in case of an incident: inhalation, resin in eye, resin on skin, ingestion</a:t>
            </a:r>
          </a:p>
          <a:p>
            <a:endParaRPr lang="en-US" sz="1400" dirty="0"/>
          </a:p>
          <a:p>
            <a:pPr lvl="1"/>
            <a:endParaRPr lang="en-US" sz="1400" dirty="0"/>
          </a:p>
        </p:txBody>
      </p:sp>
      <p:pic>
        <p:nvPicPr>
          <p:cNvPr id="4" name="Picture 3"/>
          <p:cNvPicPr>
            <a:picLocks noChangeAspect="1"/>
          </p:cNvPicPr>
          <p:nvPr/>
        </p:nvPicPr>
        <p:blipFill>
          <a:blip r:embed="rId2" cstate="print"/>
          <a:stretch>
            <a:fillRect/>
          </a:stretch>
        </p:blipFill>
        <p:spPr>
          <a:xfrm>
            <a:off x="838200" y="990600"/>
            <a:ext cx="7067550" cy="3048000"/>
          </a:xfrm>
          <a:prstGeom prst="rect">
            <a:avLst/>
          </a:prstGeom>
          <a:ln>
            <a:solidFill>
              <a:srgbClr val="CC6600"/>
            </a:solidFill>
          </a:ln>
        </p:spPr>
      </p:pic>
      <p:sp>
        <p:nvSpPr>
          <p:cNvPr id="5" name="Slide Number Placeholder 4"/>
          <p:cNvSpPr>
            <a:spLocks noGrp="1"/>
          </p:cNvSpPr>
          <p:nvPr>
            <p:ph type="sldNum" sz="quarter" idx="12"/>
          </p:nvPr>
        </p:nvSpPr>
        <p:spPr/>
        <p:txBody>
          <a:bodyPr/>
          <a:lstStyle/>
          <a:p>
            <a:fld id="{59B4735B-6DE0-4565-A2C4-0A11AECFDCE6}" type="slidenum">
              <a:rPr lang="en-US" smtClean="0"/>
              <a:pPr/>
              <a:t>91</a:t>
            </a:fld>
            <a:endParaRPr lang="en-US" dirty="0"/>
          </a:p>
        </p:txBody>
      </p:sp>
    </p:spTree>
    <p:extLst>
      <p:ext uri="{BB962C8B-B14F-4D97-AF65-F5344CB8AC3E}">
        <p14:creationId xmlns:p14="http://schemas.microsoft.com/office/powerpoint/2010/main" val="2396709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304800" y="4191000"/>
            <a:ext cx="8686800" cy="2133600"/>
          </a:xfrm>
        </p:spPr>
        <p:txBody>
          <a:bodyPr>
            <a:normAutofit/>
          </a:bodyPr>
          <a:lstStyle/>
          <a:p>
            <a:r>
              <a:rPr lang="en-US" sz="2400" dirty="0"/>
              <a:t>Section 5 gives the Fire Fighting information. </a:t>
            </a:r>
          </a:p>
          <a:p>
            <a:pPr lvl="1"/>
            <a:r>
              <a:rPr lang="en-US" sz="2000" dirty="0"/>
              <a:t>Flash point is 200F, but the resin doesn’t ignite</a:t>
            </a:r>
          </a:p>
          <a:p>
            <a:pPr lvl="1"/>
            <a:r>
              <a:rPr lang="en-US" sz="2000" dirty="0"/>
              <a:t>Carbon Dioxide or dry chemical fire extinguisher needed</a:t>
            </a:r>
          </a:p>
          <a:p>
            <a:endParaRPr lang="en-US" sz="1400" dirty="0"/>
          </a:p>
          <a:p>
            <a:pPr lvl="1"/>
            <a:endParaRPr lang="en-US" sz="1400" dirty="0"/>
          </a:p>
        </p:txBody>
      </p:sp>
      <p:pic>
        <p:nvPicPr>
          <p:cNvPr id="5" name="Picture 4"/>
          <p:cNvPicPr>
            <a:picLocks noChangeAspect="1"/>
          </p:cNvPicPr>
          <p:nvPr/>
        </p:nvPicPr>
        <p:blipFill>
          <a:blip r:embed="rId2" cstate="print"/>
          <a:stretch>
            <a:fillRect/>
          </a:stretch>
        </p:blipFill>
        <p:spPr>
          <a:xfrm>
            <a:off x="914400" y="1104900"/>
            <a:ext cx="6838950" cy="2819400"/>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92</a:t>
            </a:fld>
            <a:endParaRPr lang="en-US" dirty="0"/>
          </a:p>
        </p:txBody>
      </p:sp>
    </p:spTree>
    <p:extLst>
      <p:ext uri="{BB962C8B-B14F-4D97-AF65-F5344CB8AC3E}">
        <p14:creationId xmlns:p14="http://schemas.microsoft.com/office/powerpoint/2010/main" val="111041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228600" y="3429000"/>
            <a:ext cx="8686800" cy="2133600"/>
          </a:xfrm>
        </p:spPr>
        <p:txBody>
          <a:bodyPr>
            <a:normAutofit/>
          </a:bodyPr>
          <a:lstStyle/>
          <a:p>
            <a:r>
              <a:rPr lang="en-US" sz="2400" dirty="0"/>
              <a:t>Section 6 gives the info on what to do if you have spill.   Read and understand this!!</a:t>
            </a:r>
          </a:p>
          <a:p>
            <a:pPr lvl="1"/>
            <a:r>
              <a:rPr lang="en-US" sz="2000" dirty="0"/>
              <a:t>DO NOT flush resin down the drain!!!</a:t>
            </a:r>
          </a:p>
          <a:p>
            <a:pPr lvl="1"/>
            <a:r>
              <a:rPr lang="en-US" sz="2000" dirty="0"/>
              <a:t>Need a dedicated trash container for anything that gets contaminated!</a:t>
            </a:r>
          </a:p>
          <a:p>
            <a:endParaRPr lang="en-US" sz="1400" dirty="0"/>
          </a:p>
          <a:p>
            <a:pPr lvl="1"/>
            <a:endParaRPr lang="en-US" sz="1400" dirty="0"/>
          </a:p>
        </p:txBody>
      </p:sp>
      <p:pic>
        <p:nvPicPr>
          <p:cNvPr id="4" name="Picture 3"/>
          <p:cNvPicPr>
            <a:picLocks noChangeAspect="1"/>
          </p:cNvPicPr>
          <p:nvPr/>
        </p:nvPicPr>
        <p:blipFill>
          <a:blip r:embed="rId2" cstate="print"/>
          <a:stretch>
            <a:fillRect/>
          </a:stretch>
        </p:blipFill>
        <p:spPr>
          <a:xfrm>
            <a:off x="1019175" y="1143000"/>
            <a:ext cx="7105650" cy="1981200"/>
          </a:xfrm>
          <a:prstGeom prst="rect">
            <a:avLst/>
          </a:prstGeom>
          <a:ln>
            <a:solidFill>
              <a:srgbClr val="CC6600"/>
            </a:solidFill>
          </a:ln>
        </p:spPr>
      </p:pic>
      <p:sp>
        <p:nvSpPr>
          <p:cNvPr id="5" name="Slide Number Placeholder 4"/>
          <p:cNvSpPr>
            <a:spLocks noGrp="1"/>
          </p:cNvSpPr>
          <p:nvPr>
            <p:ph type="sldNum" sz="quarter" idx="12"/>
          </p:nvPr>
        </p:nvSpPr>
        <p:spPr/>
        <p:txBody>
          <a:bodyPr/>
          <a:lstStyle/>
          <a:p>
            <a:fld id="{59B4735B-6DE0-4565-A2C4-0A11AECFDCE6}" type="slidenum">
              <a:rPr lang="en-US" smtClean="0"/>
              <a:pPr/>
              <a:t>93</a:t>
            </a:fld>
            <a:endParaRPr lang="en-US" dirty="0"/>
          </a:p>
        </p:txBody>
      </p:sp>
    </p:spTree>
    <p:extLst>
      <p:ext uri="{BB962C8B-B14F-4D97-AF65-F5344CB8AC3E}">
        <p14:creationId xmlns:p14="http://schemas.microsoft.com/office/powerpoint/2010/main" val="2571535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228600" y="3623894"/>
            <a:ext cx="8610600" cy="2776905"/>
          </a:xfrm>
        </p:spPr>
        <p:txBody>
          <a:bodyPr>
            <a:normAutofit fontScale="92500" lnSpcReduction="20000"/>
          </a:bodyPr>
          <a:lstStyle/>
          <a:p>
            <a:r>
              <a:rPr lang="en-US" sz="2400" dirty="0"/>
              <a:t>Section 7 gives the info on handling and storage</a:t>
            </a:r>
          </a:p>
          <a:p>
            <a:pPr lvl="1"/>
            <a:r>
              <a:rPr lang="en-US" sz="2000" dirty="0"/>
              <a:t>Use in a well ventilated area</a:t>
            </a:r>
          </a:p>
          <a:p>
            <a:pPr lvl="1"/>
            <a:r>
              <a:rPr lang="en-US" sz="2000" dirty="0"/>
              <a:t>Contaminated clothes can be washed (by themselves), but soft leather goods need to be destroyed.  However, to limit exposure to others, </a:t>
            </a:r>
            <a:r>
              <a:rPr lang="en-US" sz="2000" b="1" dirty="0">
                <a:solidFill>
                  <a:srgbClr val="CC6600"/>
                </a:solidFill>
              </a:rPr>
              <a:t>make 717</a:t>
            </a:r>
            <a:r>
              <a:rPr lang="en-US" sz="2000" dirty="0"/>
              <a:t> suggests the clothes to be disposed of before leaving the work area if at all possible.  Layers are suggested.</a:t>
            </a:r>
          </a:p>
          <a:p>
            <a:pPr lvl="1"/>
            <a:r>
              <a:rPr lang="en-US" sz="2000" dirty="0"/>
              <a:t>Keep out of direct sunlight</a:t>
            </a:r>
          </a:p>
          <a:p>
            <a:pPr lvl="1"/>
            <a:r>
              <a:rPr lang="en-US" sz="2000" dirty="0"/>
              <a:t>Store at temperatures between 50 and 95F.</a:t>
            </a:r>
          </a:p>
          <a:p>
            <a:r>
              <a:rPr lang="en-US" sz="2400" b="1" dirty="0">
                <a:solidFill>
                  <a:srgbClr val="CC6600"/>
                </a:solidFill>
              </a:rPr>
              <a:t>This is NOT PLA!!!</a:t>
            </a:r>
          </a:p>
          <a:p>
            <a:pPr lvl="1"/>
            <a:endParaRPr lang="en-US" sz="2000" dirty="0"/>
          </a:p>
          <a:p>
            <a:endParaRPr lang="en-US" sz="1400" dirty="0"/>
          </a:p>
          <a:p>
            <a:pPr lvl="1"/>
            <a:endParaRPr lang="en-US" sz="1400" dirty="0"/>
          </a:p>
        </p:txBody>
      </p:sp>
      <p:pic>
        <p:nvPicPr>
          <p:cNvPr id="5" name="Picture 4"/>
          <p:cNvPicPr>
            <a:picLocks noChangeAspect="1"/>
          </p:cNvPicPr>
          <p:nvPr/>
        </p:nvPicPr>
        <p:blipFill>
          <a:blip r:embed="rId2" cstate="print"/>
          <a:stretch>
            <a:fillRect/>
          </a:stretch>
        </p:blipFill>
        <p:spPr>
          <a:xfrm>
            <a:off x="981075" y="992065"/>
            <a:ext cx="7181850" cy="2457450"/>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94</a:t>
            </a:fld>
            <a:endParaRPr lang="en-US" dirty="0"/>
          </a:p>
        </p:txBody>
      </p:sp>
    </p:spTree>
    <p:extLst>
      <p:ext uri="{BB962C8B-B14F-4D97-AF65-F5344CB8AC3E}">
        <p14:creationId xmlns:p14="http://schemas.microsoft.com/office/powerpoint/2010/main" val="8971034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228600" y="3623894"/>
            <a:ext cx="8610600" cy="2776905"/>
          </a:xfrm>
        </p:spPr>
        <p:txBody>
          <a:bodyPr>
            <a:normAutofit/>
          </a:bodyPr>
          <a:lstStyle/>
          <a:p>
            <a:r>
              <a:rPr lang="en-US" sz="2400" dirty="0"/>
              <a:t>Section 8 gives exposure limits and controls</a:t>
            </a:r>
          </a:p>
          <a:p>
            <a:pPr lvl="1"/>
            <a:r>
              <a:rPr lang="en-US" sz="2000" dirty="0"/>
              <a:t>No limit to how long you can use it, provided you don’t have an acrylate issue</a:t>
            </a:r>
            <a:endParaRPr lang="en-US" sz="2400" b="1" dirty="0">
              <a:solidFill>
                <a:srgbClr val="CC6600"/>
              </a:solidFill>
            </a:endParaRPr>
          </a:p>
          <a:p>
            <a:pPr lvl="1"/>
            <a:endParaRPr lang="en-US" sz="2000" dirty="0"/>
          </a:p>
          <a:p>
            <a:endParaRPr lang="en-US" sz="1400" dirty="0"/>
          </a:p>
          <a:p>
            <a:pPr lvl="1"/>
            <a:endParaRPr lang="en-US" sz="1400" dirty="0"/>
          </a:p>
        </p:txBody>
      </p:sp>
      <p:pic>
        <p:nvPicPr>
          <p:cNvPr id="4" name="Picture 3"/>
          <p:cNvPicPr>
            <a:picLocks noChangeAspect="1"/>
          </p:cNvPicPr>
          <p:nvPr/>
        </p:nvPicPr>
        <p:blipFill>
          <a:blip r:embed="rId2" cstate="print"/>
          <a:stretch>
            <a:fillRect/>
          </a:stretch>
        </p:blipFill>
        <p:spPr>
          <a:xfrm>
            <a:off x="990600" y="1066800"/>
            <a:ext cx="6915150" cy="1533525"/>
          </a:xfrm>
          <a:prstGeom prst="rect">
            <a:avLst/>
          </a:prstGeom>
          <a:ln>
            <a:solidFill>
              <a:srgbClr val="CC6600"/>
            </a:solidFill>
          </a:ln>
        </p:spPr>
      </p:pic>
      <p:sp>
        <p:nvSpPr>
          <p:cNvPr id="5" name="Slide Number Placeholder 4"/>
          <p:cNvSpPr>
            <a:spLocks noGrp="1"/>
          </p:cNvSpPr>
          <p:nvPr>
            <p:ph type="sldNum" sz="quarter" idx="12"/>
          </p:nvPr>
        </p:nvSpPr>
        <p:spPr/>
        <p:txBody>
          <a:bodyPr/>
          <a:lstStyle/>
          <a:p>
            <a:fld id="{59B4735B-6DE0-4565-A2C4-0A11AECFDCE6}" type="slidenum">
              <a:rPr lang="en-US" smtClean="0"/>
              <a:pPr/>
              <a:t>95</a:t>
            </a:fld>
            <a:endParaRPr lang="en-US" dirty="0"/>
          </a:p>
        </p:txBody>
      </p:sp>
    </p:spTree>
    <p:extLst>
      <p:ext uri="{BB962C8B-B14F-4D97-AF65-F5344CB8AC3E}">
        <p14:creationId xmlns:p14="http://schemas.microsoft.com/office/powerpoint/2010/main" val="22635162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381000" y="4419600"/>
            <a:ext cx="8534400" cy="2057400"/>
          </a:xfrm>
        </p:spPr>
        <p:txBody>
          <a:bodyPr>
            <a:normAutofit/>
          </a:bodyPr>
          <a:lstStyle/>
          <a:p>
            <a:r>
              <a:rPr lang="en-US" sz="2400" dirty="0"/>
              <a:t>Section 8 con’t</a:t>
            </a:r>
          </a:p>
          <a:p>
            <a:pPr lvl="1"/>
            <a:r>
              <a:rPr lang="en-US" sz="2000" dirty="0"/>
              <a:t>Well ventilated area</a:t>
            </a:r>
          </a:p>
          <a:p>
            <a:pPr lvl="1"/>
            <a:r>
              <a:rPr lang="en-US" sz="2000" b="1" dirty="0">
                <a:solidFill>
                  <a:srgbClr val="CC6600"/>
                </a:solidFill>
              </a:rPr>
              <a:t>Nitrile or Neoprene gloves for handling</a:t>
            </a:r>
          </a:p>
          <a:p>
            <a:pPr lvl="1"/>
            <a:r>
              <a:rPr lang="en-US" sz="2000" dirty="0"/>
              <a:t>Splash goggles</a:t>
            </a:r>
          </a:p>
          <a:p>
            <a:pPr lvl="1"/>
            <a:r>
              <a:rPr lang="en-US" sz="2000" dirty="0"/>
              <a:t>Wear long sleeves – consider a lab coat or disposable apron</a:t>
            </a:r>
            <a:endParaRPr lang="en-US" sz="2400" dirty="0"/>
          </a:p>
          <a:p>
            <a:pPr lvl="1"/>
            <a:endParaRPr lang="en-US" sz="2000" dirty="0"/>
          </a:p>
          <a:p>
            <a:endParaRPr lang="en-US" sz="1400" dirty="0"/>
          </a:p>
          <a:p>
            <a:pPr lvl="1"/>
            <a:endParaRPr lang="en-US" sz="1400" dirty="0"/>
          </a:p>
        </p:txBody>
      </p:sp>
      <p:pic>
        <p:nvPicPr>
          <p:cNvPr id="5" name="Picture 4"/>
          <p:cNvPicPr>
            <a:picLocks noChangeAspect="1"/>
          </p:cNvPicPr>
          <p:nvPr/>
        </p:nvPicPr>
        <p:blipFill>
          <a:blip r:embed="rId2" cstate="print"/>
          <a:stretch>
            <a:fillRect/>
          </a:stretch>
        </p:blipFill>
        <p:spPr>
          <a:xfrm>
            <a:off x="914400" y="914400"/>
            <a:ext cx="7077075" cy="3152775"/>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96</a:t>
            </a:fld>
            <a:endParaRPr lang="en-US" dirty="0"/>
          </a:p>
        </p:txBody>
      </p:sp>
    </p:spTree>
    <p:extLst>
      <p:ext uri="{BB962C8B-B14F-4D97-AF65-F5344CB8AC3E}">
        <p14:creationId xmlns:p14="http://schemas.microsoft.com/office/powerpoint/2010/main" val="18171045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381000" y="1066800"/>
            <a:ext cx="4267200" cy="5410200"/>
          </a:xfrm>
        </p:spPr>
        <p:txBody>
          <a:bodyPr>
            <a:normAutofit/>
          </a:bodyPr>
          <a:lstStyle/>
          <a:p>
            <a:r>
              <a:rPr lang="en-US" sz="2400" dirty="0"/>
              <a:t>Section 9 – physical and  chemical properties</a:t>
            </a:r>
          </a:p>
          <a:p>
            <a:pPr lvl="1"/>
            <a:r>
              <a:rPr lang="en-US" sz="2000" dirty="0"/>
              <a:t>Boiling point</a:t>
            </a:r>
          </a:p>
          <a:p>
            <a:pPr lvl="1"/>
            <a:r>
              <a:rPr lang="en-US" sz="2000" dirty="0"/>
              <a:t>Flash point</a:t>
            </a:r>
          </a:p>
          <a:p>
            <a:pPr lvl="1"/>
            <a:r>
              <a:rPr lang="en-US" sz="2000" dirty="0"/>
              <a:t>No electrostatic discharge</a:t>
            </a:r>
          </a:p>
          <a:p>
            <a:pPr lvl="1"/>
            <a:r>
              <a:rPr lang="en-US" sz="2000" dirty="0"/>
              <a:t>Not soluble in water</a:t>
            </a:r>
          </a:p>
          <a:p>
            <a:pPr lvl="1"/>
            <a:r>
              <a:rPr lang="en-US" sz="2000" dirty="0"/>
              <a:t>Soluble in organic solvents</a:t>
            </a:r>
          </a:p>
          <a:p>
            <a:endParaRPr lang="en-US" sz="1400" dirty="0"/>
          </a:p>
          <a:p>
            <a:pPr lvl="1"/>
            <a:endParaRPr lang="en-US" sz="1400" dirty="0"/>
          </a:p>
        </p:txBody>
      </p:sp>
      <p:pic>
        <p:nvPicPr>
          <p:cNvPr id="6" name="Picture 5"/>
          <p:cNvPicPr>
            <a:picLocks noChangeAspect="1"/>
          </p:cNvPicPr>
          <p:nvPr/>
        </p:nvPicPr>
        <p:blipFill>
          <a:blip r:embed="rId2" cstate="print"/>
          <a:stretch>
            <a:fillRect/>
          </a:stretch>
        </p:blipFill>
        <p:spPr>
          <a:xfrm>
            <a:off x="5131045" y="1110988"/>
            <a:ext cx="3573340" cy="3337920"/>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97</a:t>
            </a:fld>
            <a:endParaRPr lang="en-US" dirty="0"/>
          </a:p>
        </p:txBody>
      </p:sp>
    </p:spTree>
    <p:extLst>
      <p:ext uri="{BB962C8B-B14F-4D97-AF65-F5344CB8AC3E}">
        <p14:creationId xmlns:p14="http://schemas.microsoft.com/office/powerpoint/2010/main" val="28239928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304800" y="4114800"/>
            <a:ext cx="8534400" cy="2009775"/>
          </a:xfrm>
        </p:spPr>
        <p:txBody>
          <a:bodyPr>
            <a:normAutofit/>
          </a:bodyPr>
          <a:lstStyle/>
          <a:p>
            <a:r>
              <a:rPr lang="en-US" sz="2400" dirty="0"/>
              <a:t>Section 10 – Stability and Reactivity</a:t>
            </a:r>
          </a:p>
          <a:p>
            <a:pPr lvl="1"/>
            <a:r>
              <a:rPr lang="en-US" sz="2000" dirty="0"/>
              <a:t>Store in the original container, out of light, and below 100F</a:t>
            </a:r>
          </a:p>
          <a:p>
            <a:pPr lvl="1"/>
            <a:r>
              <a:rPr lang="en-US" sz="2000" dirty="0"/>
              <a:t>Keep away from alcohols, hydrogen peroxide, copper and copper alloys, carbon steel, iron, rust and strong bases (ammonia)</a:t>
            </a:r>
          </a:p>
          <a:p>
            <a:pPr lvl="1"/>
            <a:endParaRPr lang="en-US" sz="2000" dirty="0"/>
          </a:p>
          <a:p>
            <a:pPr lvl="1"/>
            <a:endParaRPr lang="en-US" sz="2000" dirty="0"/>
          </a:p>
          <a:p>
            <a:endParaRPr lang="en-US" sz="1400" dirty="0"/>
          </a:p>
          <a:p>
            <a:pPr lvl="1"/>
            <a:endParaRPr lang="en-US" sz="1400" dirty="0"/>
          </a:p>
        </p:txBody>
      </p:sp>
      <p:pic>
        <p:nvPicPr>
          <p:cNvPr id="4" name="Picture 3"/>
          <p:cNvPicPr>
            <a:picLocks noChangeAspect="1"/>
          </p:cNvPicPr>
          <p:nvPr/>
        </p:nvPicPr>
        <p:blipFill>
          <a:blip r:embed="rId2" cstate="print"/>
          <a:stretch>
            <a:fillRect/>
          </a:stretch>
        </p:blipFill>
        <p:spPr>
          <a:xfrm>
            <a:off x="1152525" y="1066800"/>
            <a:ext cx="6838950" cy="2257425"/>
          </a:xfrm>
          <a:prstGeom prst="rect">
            <a:avLst/>
          </a:prstGeom>
          <a:ln>
            <a:solidFill>
              <a:srgbClr val="CC6600"/>
            </a:solidFill>
          </a:ln>
        </p:spPr>
      </p:pic>
      <p:sp>
        <p:nvSpPr>
          <p:cNvPr id="5" name="Slide Number Placeholder 4"/>
          <p:cNvSpPr>
            <a:spLocks noGrp="1"/>
          </p:cNvSpPr>
          <p:nvPr>
            <p:ph type="sldNum" sz="quarter" idx="12"/>
          </p:nvPr>
        </p:nvSpPr>
        <p:spPr/>
        <p:txBody>
          <a:bodyPr/>
          <a:lstStyle/>
          <a:p>
            <a:fld id="{59B4735B-6DE0-4565-A2C4-0A11AECFDCE6}" type="slidenum">
              <a:rPr lang="en-US" smtClean="0"/>
              <a:pPr/>
              <a:t>98</a:t>
            </a:fld>
            <a:endParaRPr lang="en-US" dirty="0"/>
          </a:p>
        </p:txBody>
      </p:sp>
    </p:spTree>
    <p:extLst>
      <p:ext uri="{BB962C8B-B14F-4D97-AF65-F5344CB8AC3E}">
        <p14:creationId xmlns:p14="http://schemas.microsoft.com/office/powerpoint/2010/main" val="5148534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SDS for Formlabs acrylates</a:t>
            </a:r>
          </a:p>
        </p:txBody>
      </p:sp>
      <p:sp>
        <p:nvSpPr>
          <p:cNvPr id="3" name="Content Placeholder 2"/>
          <p:cNvSpPr>
            <a:spLocks noGrp="1"/>
          </p:cNvSpPr>
          <p:nvPr>
            <p:ph sz="half" idx="1"/>
          </p:nvPr>
        </p:nvSpPr>
        <p:spPr>
          <a:xfrm>
            <a:off x="304800" y="3429000"/>
            <a:ext cx="8534400" cy="2695575"/>
          </a:xfrm>
        </p:spPr>
        <p:txBody>
          <a:bodyPr>
            <a:normAutofit/>
          </a:bodyPr>
          <a:lstStyle/>
          <a:p>
            <a:r>
              <a:rPr lang="en-US" sz="2400" dirty="0"/>
              <a:t>Section 11 – Toxicology info</a:t>
            </a:r>
          </a:p>
          <a:p>
            <a:pPr lvl="1"/>
            <a:r>
              <a:rPr lang="en-US" sz="2000" dirty="0"/>
              <a:t>Beyond the scope of what we worry about</a:t>
            </a:r>
          </a:p>
          <a:p>
            <a:pPr lvl="1"/>
            <a:endParaRPr lang="en-US" sz="2000" dirty="0"/>
          </a:p>
          <a:p>
            <a:endParaRPr lang="en-US" sz="1400" dirty="0"/>
          </a:p>
          <a:p>
            <a:pPr lvl="1"/>
            <a:endParaRPr lang="en-US" sz="1400" dirty="0"/>
          </a:p>
        </p:txBody>
      </p:sp>
      <p:pic>
        <p:nvPicPr>
          <p:cNvPr id="5" name="Picture 4"/>
          <p:cNvPicPr>
            <a:picLocks noChangeAspect="1"/>
          </p:cNvPicPr>
          <p:nvPr/>
        </p:nvPicPr>
        <p:blipFill>
          <a:blip r:embed="rId2" cstate="print"/>
          <a:stretch>
            <a:fillRect/>
          </a:stretch>
        </p:blipFill>
        <p:spPr>
          <a:xfrm>
            <a:off x="1066800" y="1143000"/>
            <a:ext cx="6896100" cy="1838325"/>
          </a:xfrm>
          <a:prstGeom prst="rect">
            <a:avLst/>
          </a:prstGeom>
          <a:ln>
            <a:solidFill>
              <a:srgbClr val="CC6600"/>
            </a:solidFill>
          </a:ln>
        </p:spPr>
      </p:pic>
      <p:sp>
        <p:nvSpPr>
          <p:cNvPr id="4" name="Slide Number Placeholder 3"/>
          <p:cNvSpPr>
            <a:spLocks noGrp="1"/>
          </p:cNvSpPr>
          <p:nvPr>
            <p:ph type="sldNum" sz="quarter" idx="12"/>
          </p:nvPr>
        </p:nvSpPr>
        <p:spPr/>
        <p:txBody>
          <a:bodyPr/>
          <a:lstStyle/>
          <a:p>
            <a:fld id="{59B4735B-6DE0-4565-A2C4-0A11AECFDCE6}" type="slidenum">
              <a:rPr lang="en-US" smtClean="0"/>
              <a:pPr/>
              <a:t>99</a:t>
            </a:fld>
            <a:endParaRPr lang="en-US" dirty="0"/>
          </a:p>
        </p:txBody>
      </p:sp>
    </p:spTree>
    <p:extLst>
      <p:ext uri="{BB962C8B-B14F-4D97-AF65-F5344CB8AC3E}">
        <p14:creationId xmlns:p14="http://schemas.microsoft.com/office/powerpoint/2010/main" val="1110960640"/>
      </p:ext>
    </p:extLst>
  </p:cSld>
  <p:clrMapOvr>
    <a:masterClrMapping/>
  </p:clrMapOvr>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CC6600"/>
      </a:dk2>
      <a:lt2>
        <a:srgbClr val="E9E5DC"/>
      </a:lt2>
      <a:accent1>
        <a:srgbClr val="663300"/>
      </a:accent1>
      <a:accent2>
        <a:srgbClr val="FF0000"/>
      </a:accent2>
      <a:accent3>
        <a:srgbClr val="A28E6A"/>
      </a:accent3>
      <a:accent4>
        <a:srgbClr val="956251"/>
      </a:accent4>
      <a:accent5>
        <a:srgbClr val="918485"/>
      </a:accent5>
      <a:accent6>
        <a:srgbClr val="855D5D"/>
      </a:accent6>
      <a:hlink>
        <a:srgbClr val="0000FF"/>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TotalTime>
  <Words>5314</Words>
  <Application>Microsoft Office PowerPoint</Application>
  <PresentationFormat>On-screen Show (4:3)</PresentationFormat>
  <Paragraphs>622</Paragraphs>
  <Slides>105</Slides>
  <Notes>3</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105</vt:i4>
      </vt:variant>
    </vt:vector>
  </HeadingPairs>
  <TitlesOfParts>
    <vt:vector size="111" baseType="lpstr">
      <vt:lpstr>Arial</vt:lpstr>
      <vt:lpstr>Arial,Sans-Serif</vt:lpstr>
      <vt:lpstr>Calibri</vt:lpstr>
      <vt:lpstr>Trebuchet MS</vt:lpstr>
      <vt:lpstr>Wingdings</vt:lpstr>
      <vt:lpstr>Office Theme</vt:lpstr>
      <vt:lpstr>Acrylate Safety Training</vt:lpstr>
      <vt:lpstr>PowerPoint Presentation</vt:lpstr>
      <vt:lpstr>Outline</vt:lpstr>
      <vt:lpstr>make 717 Emergency Procedures</vt:lpstr>
      <vt:lpstr>Formlabs area</vt:lpstr>
      <vt:lpstr>Hazard v Risk</vt:lpstr>
      <vt:lpstr>Why is this training important?</vt:lpstr>
      <vt:lpstr>Acrylates General Information</vt:lpstr>
      <vt:lpstr>The SDS</vt:lpstr>
      <vt:lpstr>Acrylate Safety – Topics Covered</vt:lpstr>
      <vt:lpstr>SDS Implications</vt:lpstr>
      <vt:lpstr>SDS for Formlabs resins:  Sect 1, Chemical Name and Maker</vt:lpstr>
      <vt:lpstr>SDS Sect 2:  List of Hazards</vt:lpstr>
      <vt:lpstr>Skin irritation</vt:lpstr>
      <vt:lpstr>SDS Sect 2:  List of Hazards, con’t</vt:lpstr>
      <vt:lpstr>SDS Sect 2:  List of Hazards, con’t</vt:lpstr>
      <vt:lpstr>SDS Sect 4:  First Aid</vt:lpstr>
      <vt:lpstr>SDS Sect 5:  Fire Fighting</vt:lpstr>
      <vt:lpstr>Fire Extinguisher</vt:lpstr>
      <vt:lpstr>SDS Sect 6:  Spills</vt:lpstr>
      <vt:lpstr>SDS Sect 7:  Handling and Storage</vt:lpstr>
      <vt:lpstr>SDS Sect 8:  Exposure and PPE</vt:lpstr>
      <vt:lpstr>SDS Sect 13:  Disposal</vt:lpstr>
      <vt:lpstr>The key to working with the Formlabs</vt:lpstr>
      <vt:lpstr>PowerPoint Presentation</vt:lpstr>
      <vt:lpstr>PowerPoint Presentation</vt:lpstr>
      <vt:lpstr>Safety Gear (PPE) - Cover</vt:lpstr>
      <vt:lpstr>Proper Handling</vt:lpstr>
      <vt:lpstr>Gloves location</vt:lpstr>
      <vt:lpstr>Gloves</vt:lpstr>
      <vt:lpstr>Safely Removing Gloves</vt:lpstr>
      <vt:lpstr>Personal Hygiene </vt:lpstr>
      <vt:lpstr>Eye Safety</vt:lpstr>
      <vt:lpstr>Respiratory Effects</vt:lpstr>
      <vt:lpstr>Skin Effects</vt:lpstr>
      <vt:lpstr>PowerPoint Presentation</vt:lpstr>
      <vt:lpstr>PowerPoint Presentation</vt:lpstr>
      <vt:lpstr>PowerPoint Presentation</vt:lpstr>
      <vt:lpstr>Laser Issues</vt:lpstr>
      <vt:lpstr>UV Exposure Cautions</vt:lpstr>
      <vt:lpstr>IPA Handling</vt:lpstr>
      <vt:lpstr>Contaminated IPA Handling</vt:lpstr>
      <vt:lpstr>Resources</vt:lpstr>
      <vt:lpstr>Form 2 Print Process</vt:lpstr>
      <vt:lpstr>Post Processing parts</vt:lpstr>
      <vt:lpstr>Operation Workflow</vt:lpstr>
      <vt:lpstr>Operation Workflow</vt:lpstr>
      <vt:lpstr>Washing Parts</vt:lpstr>
      <vt:lpstr>Using the Form Cure</vt:lpstr>
      <vt:lpstr>Using the Form Cure</vt:lpstr>
      <vt:lpstr>PowerPoint Presentation</vt:lpstr>
      <vt:lpstr>Formlabs Practical Test</vt:lpstr>
      <vt:lpstr>Operation Workflow</vt:lpstr>
      <vt:lpstr>Formlabs Basics Training</vt:lpstr>
      <vt:lpstr>Safety</vt:lpstr>
      <vt:lpstr>Safety Continued</vt:lpstr>
      <vt:lpstr>Form 2 Printer</vt:lpstr>
      <vt:lpstr>Preform Introduction</vt:lpstr>
      <vt:lpstr>Make an Account</vt:lpstr>
      <vt:lpstr>Preform™</vt:lpstr>
      <vt:lpstr>Preform</vt:lpstr>
      <vt:lpstr>Preform</vt:lpstr>
      <vt:lpstr>Preform</vt:lpstr>
      <vt:lpstr>Preform</vt:lpstr>
      <vt:lpstr>Preform</vt:lpstr>
      <vt:lpstr>Preform</vt:lpstr>
      <vt:lpstr>Preform</vt:lpstr>
      <vt:lpstr>Preform</vt:lpstr>
      <vt:lpstr>Preform</vt:lpstr>
      <vt:lpstr>Form 2 Preparation</vt:lpstr>
      <vt:lpstr>Form 2 </vt:lpstr>
      <vt:lpstr>Setting up the Form 2</vt:lpstr>
      <vt:lpstr>Setting up the Form 2</vt:lpstr>
      <vt:lpstr>Changing a resin Tank</vt:lpstr>
      <vt:lpstr>Setting up the Form 2</vt:lpstr>
      <vt:lpstr>Setting up the Form 2</vt:lpstr>
      <vt:lpstr>Formlabs Dashboard</vt:lpstr>
      <vt:lpstr>Formlabs Dashboard</vt:lpstr>
      <vt:lpstr>Formlabs Dashboard</vt:lpstr>
      <vt:lpstr>Formlabs Dashboard</vt:lpstr>
      <vt:lpstr>Formlabs Dashboard</vt:lpstr>
      <vt:lpstr>PowerPoint Presentation</vt:lpstr>
      <vt:lpstr>Terms</vt:lpstr>
      <vt:lpstr>SDS make 717 policy</vt:lpstr>
      <vt:lpstr>How to read and understand the SDS for Formlabs resin</vt:lpstr>
      <vt:lpstr>SDS for Formlabs acrylates</vt:lpstr>
      <vt:lpstr>SDS for Formlabs acrylates</vt:lpstr>
      <vt:lpstr>SDS for Formlabs acrylates</vt:lpstr>
      <vt:lpstr>SDS for Formlabs acrylates</vt:lpstr>
      <vt:lpstr>SDS for Formlabs acrylates</vt:lpstr>
      <vt:lpstr>SDS for Formlabs acrylates</vt:lpstr>
      <vt:lpstr>SDS for Formlabs acrylates</vt:lpstr>
      <vt:lpstr>SDS for Formlabs acrylates</vt:lpstr>
      <vt:lpstr>SDS for Formlabs acrylates</vt:lpstr>
      <vt:lpstr>SDS for Formlabs acrylates</vt:lpstr>
      <vt:lpstr>SDS for Formlabs acrylates</vt:lpstr>
      <vt:lpstr>SDS for Formlabs acrylates</vt:lpstr>
      <vt:lpstr>SDS for Formlabs acrylates</vt:lpstr>
      <vt:lpstr>SDS for Formlabs acrylates</vt:lpstr>
      <vt:lpstr>SDS for Formlabs acrylates</vt:lpstr>
      <vt:lpstr>SDS for Formlabs acrylates</vt:lpstr>
      <vt:lpstr>SDS for Formlabs acrylates</vt:lpstr>
      <vt:lpstr>SDS for Formlabs acrylates</vt:lpstr>
      <vt:lpstr>SDS for Formlabs acrylates</vt:lpstr>
      <vt:lpstr>SDS for Formlabs acrylates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Marsha</dc:creator>
  <cp:lastModifiedBy>Samuel Bischel</cp:lastModifiedBy>
  <cp:revision>81</cp:revision>
  <cp:lastPrinted>2021-07-07T20:06:25Z</cp:lastPrinted>
  <dcterms:created xsi:type="dcterms:W3CDTF">2017-07-25T22:53:14Z</dcterms:created>
  <dcterms:modified xsi:type="dcterms:W3CDTF">2022-08-21T14:03:04Z</dcterms:modified>
</cp:coreProperties>
</file>